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6" r:id="rId2"/>
    <p:sldMasterId id="2147483668" r:id="rId3"/>
  </p:sldMasterIdLst>
  <p:notesMasterIdLst>
    <p:notesMasterId r:id="rId79"/>
  </p:notesMasterIdLst>
  <p:handoutMasterIdLst>
    <p:handoutMasterId r:id="rId80"/>
  </p:handoutMasterIdLst>
  <p:sldIdLst>
    <p:sldId id="409" r:id="rId4"/>
    <p:sldId id="304" r:id="rId5"/>
    <p:sldId id="461" r:id="rId6"/>
    <p:sldId id="598" r:id="rId7"/>
    <p:sldId id="422" r:id="rId8"/>
    <p:sldId id="596" r:id="rId9"/>
    <p:sldId id="595" r:id="rId10"/>
    <p:sldId id="606" r:id="rId11"/>
    <p:sldId id="413" r:id="rId12"/>
    <p:sldId id="370" r:id="rId13"/>
    <p:sldId id="604" r:id="rId14"/>
    <p:sldId id="605" r:id="rId15"/>
    <p:sldId id="592" r:id="rId16"/>
    <p:sldId id="429" r:id="rId17"/>
    <p:sldId id="372" r:id="rId18"/>
    <p:sldId id="374" r:id="rId19"/>
    <p:sldId id="417" r:id="rId20"/>
    <p:sldId id="373" r:id="rId21"/>
    <p:sldId id="375" r:id="rId22"/>
    <p:sldId id="376" r:id="rId23"/>
    <p:sldId id="377" r:id="rId24"/>
    <p:sldId id="378" r:id="rId25"/>
    <p:sldId id="384" r:id="rId26"/>
    <p:sldId id="385" r:id="rId27"/>
    <p:sldId id="386" r:id="rId28"/>
    <p:sldId id="388" r:id="rId29"/>
    <p:sldId id="387" r:id="rId30"/>
    <p:sldId id="442" r:id="rId31"/>
    <p:sldId id="431" r:id="rId32"/>
    <p:sldId id="433" r:id="rId33"/>
    <p:sldId id="432" r:id="rId34"/>
    <p:sldId id="434" r:id="rId35"/>
    <p:sldId id="435" r:id="rId36"/>
    <p:sldId id="306" r:id="rId37"/>
    <p:sldId id="443" r:id="rId38"/>
    <p:sldId id="315" r:id="rId39"/>
    <p:sldId id="441" r:id="rId40"/>
    <p:sldId id="444" r:id="rId41"/>
    <p:sldId id="448" r:id="rId42"/>
    <p:sldId id="449" r:id="rId43"/>
    <p:sldId id="450" r:id="rId44"/>
    <p:sldId id="445" r:id="rId45"/>
    <p:sldId id="447" r:id="rId46"/>
    <p:sldId id="446" r:id="rId47"/>
    <p:sldId id="451" r:id="rId48"/>
    <p:sldId id="453" r:id="rId49"/>
    <p:sldId id="593" r:id="rId50"/>
    <p:sldId id="594" r:id="rId51"/>
    <p:sldId id="296" r:id="rId52"/>
    <p:sldId id="298" r:id="rId53"/>
    <p:sldId id="299" r:id="rId54"/>
    <p:sldId id="346" r:id="rId55"/>
    <p:sldId id="326" r:id="rId56"/>
    <p:sldId id="332" r:id="rId57"/>
    <p:sldId id="329" r:id="rId58"/>
    <p:sldId id="309" r:id="rId59"/>
    <p:sldId id="334" r:id="rId60"/>
    <p:sldId id="342" r:id="rId61"/>
    <p:sldId id="343" r:id="rId62"/>
    <p:sldId id="333" r:id="rId63"/>
    <p:sldId id="341" r:id="rId64"/>
    <p:sldId id="335" r:id="rId65"/>
    <p:sldId id="415" r:id="rId66"/>
    <p:sldId id="344" r:id="rId67"/>
    <p:sldId id="345" r:id="rId68"/>
    <p:sldId id="337" r:id="rId69"/>
    <p:sldId id="348" r:id="rId70"/>
    <p:sldId id="339" r:id="rId71"/>
    <p:sldId id="340" r:id="rId72"/>
    <p:sldId id="347" r:id="rId73"/>
    <p:sldId id="349" r:id="rId74"/>
    <p:sldId id="351" r:id="rId75"/>
    <p:sldId id="350" r:id="rId76"/>
    <p:sldId id="352" r:id="rId77"/>
    <p:sldId id="301" r:id="rId78"/>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16" autoAdjust="0"/>
    <p:restoredTop sz="96220" autoAdjust="0"/>
  </p:normalViewPr>
  <p:slideViewPr>
    <p:cSldViewPr snapToGrid="0">
      <p:cViewPr>
        <p:scale>
          <a:sx n="150" d="100"/>
          <a:sy n="150" d="100"/>
        </p:scale>
        <p:origin x="3744" y="312"/>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nzhang\Downloads\multiTimeline%20(4).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'multiTimeline (4)'!$B$3</c:f>
              <c:strCache>
                <c:ptCount val="1"/>
                <c:pt idx="0">
                  <c:v>deep reinforcement learning: (Worldwide)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'multiTimeline (4)'!$A$4:$A$74</c:f>
              <c:numCache>
                <c:formatCode>m/d/yyyy</c:formatCode>
                <c:ptCount val="71"/>
                <c:pt idx="0">
                  <c:v>41275</c:v>
                </c:pt>
                <c:pt idx="1">
                  <c:v>41306</c:v>
                </c:pt>
                <c:pt idx="2">
                  <c:v>41334</c:v>
                </c:pt>
                <c:pt idx="3">
                  <c:v>41365</c:v>
                </c:pt>
                <c:pt idx="4">
                  <c:v>41395</c:v>
                </c:pt>
                <c:pt idx="5">
                  <c:v>41426</c:v>
                </c:pt>
                <c:pt idx="6">
                  <c:v>41456</c:v>
                </c:pt>
                <c:pt idx="7">
                  <c:v>41487</c:v>
                </c:pt>
                <c:pt idx="8">
                  <c:v>41518</c:v>
                </c:pt>
                <c:pt idx="9">
                  <c:v>41548</c:v>
                </c:pt>
                <c:pt idx="10">
                  <c:v>41579</c:v>
                </c:pt>
                <c:pt idx="11">
                  <c:v>41609</c:v>
                </c:pt>
                <c:pt idx="12">
                  <c:v>41640</c:v>
                </c:pt>
                <c:pt idx="13">
                  <c:v>41671</c:v>
                </c:pt>
                <c:pt idx="14">
                  <c:v>41699</c:v>
                </c:pt>
                <c:pt idx="15">
                  <c:v>41730</c:v>
                </c:pt>
                <c:pt idx="16">
                  <c:v>41760</c:v>
                </c:pt>
                <c:pt idx="17">
                  <c:v>41791</c:v>
                </c:pt>
                <c:pt idx="18">
                  <c:v>41821</c:v>
                </c:pt>
                <c:pt idx="19">
                  <c:v>41852</c:v>
                </c:pt>
                <c:pt idx="20">
                  <c:v>41883</c:v>
                </c:pt>
                <c:pt idx="21">
                  <c:v>41913</c:v>
                </c:pt>
                <c:pt idx="22">
                  <c:v>41944</c:v>
                </c:pt>
                <c:pt idx="23">
                  <c:v>41974</c:v>
                </c:pt>
                <c:pt idx="24">
                  <c:v>42005</c:v>
                </c:pt>
                <c:pt idx="25">
                  <c:v>42036</c:v>
                </c:pt>
                <c:pt idx="26">
                  <c:v>42064</c:v>
                </c:pt>
                <c:pt idx="27">
                  <c:v>42095</c:v>
                </c:pt>
                <c:pt idx="28">
                  <c:v>42125</c:v>
                </c:pt>
                <c:pt idx="29">
                  <c:v>42156</c:v>
                </c:pt>
                <c:pt idx="30">
                  <c:v>42186</c:v>
                </c:pt>
                <c:pt idx="31">
                  <c:v>42217</c:v>
                </c:pt>
                <c:pt idx="32">
                  <c:v>42248</c:v>
                </c:pt>
                <c:pt idx="33">
                  <c:v>42278</c:v>
                </c:pt>
                <c:pt idx="34">
                  <c:v>42309</c:v>
                </c:pt>
                <c:pt idx="35">
                  <c:v>42339</c:v>
                </c:pt>
                <c:pt idx="36">
                  <c:v>42370</c:v>
                </c:pt>
                <c:pt idx="37">
                  <c:v>42401</c:v>
                </c:pt>
                <c:pt idx="38">
                  <c:v>42430</c:v>
                </c:pt>
                <c:pt idx="39">
                  <c:v>42461</c:v>
                </c:pt>
                <c:pt idx="40">
                  <c:v>42491</c:v>
                </c:pt>
                <c:pt idx="41">
                  <c:v>42522</c:v>
                </c:pt>
                <c:pt idx="42">
                  <c:v>42552</c:v>
                </c:pt>
                <c:pt idx="43">
                  <c:v>42583</c:v>
                </c:pt>
                <c:pt idx="44">
                  <c:v>42614</c:v>
                </c:pt>
                <c:pt idx="45">
                  <c:v>42644</c:v>
                </c:pt>
                <c:pt idx="46">
                  <c:v>42675</c:v>
                </c:pt>
                <c:pt idx="47">
                  <c:v>42705</c:v>
                </c:pt>
                <c:pt idx="48">
                  <c:v>42736</c:v>
                </c:pt>
                <c:pt idx="49">
                  <c:v>42767</c:v>
                </c:pt>
                <c:pt idx="50">
                  <c:v>42795</c:v>
                </c:pt>
                <c:pt idx="51">
                  <c:v>42826</c:v>
                </c:pt>
                <c:pt idx="52">
                  <c:v>42856</c:v>
                </c:pt>
                <c:pt idx="53">
                  <c:v>42887</c:v>
                </c:pt>
                <c:pt idx="54">
                  <c:v>42917</c:v>
                </c:pt>
                <c:pt idx="55">
                  <c:v>42948</c:v>
                </c:pt>
                <c:pt idx="56">
                  <c:v>42979</c:v>
                </c:pt>
                <c:pt idx="57">
                  <c:v>43009</c:v>
                </c:pt>
                <c:pt idx="58">
                  <c:v>43040</c:v>
                </c:pt>
                <c:pt idx="59">
                  <c:v>43070</c:v>
                </c:pt>
                <c:pt idx="60">
                  <c:v>43101</c:v>
                </c:pt>
                <c:pt idx="61">
                  <c:v>43132</c:v>
                </c:pt>
                <c:pt idx="62">
                  <c:v>43160</c:v>
                </c:pt>
                <c:pt idx="63">
                  <c:v>43191</c:v>
                </c:pt>
                <c:pt idx="64">
                  <c:v>43221</c:v>
                </c:pt>
                <c:pt idx="65">
                  <c:v>43252</c:v>
                </c:pt>
                <c:pt idx="66">
                  <c:v>43282</c:v>
                </c:pt>
                <c:pt idx="67">
                  <c:v>43313</c:v>
                </c:pt>
                <c:pt idx="68">
                  <c:v>43344</c:v>
                </c:pt>
                <c:pt idx="69">
                  <c:v>43374</c:v>
                </c:pt>
                <c:pt idx="70">
                  <c:v>43405</c:v>
                </c:pt>
              </c:numCache>
            </c:numRef>
          </c:cat>
          <c:val>
            <c:numRef>
              <c:f>'multiTimeline (4)'!$B$4:$B$74</c:f>
              <c:numCache>
                <c:formatCode>General</c:formatCode>
                <c:ptCount val="71"/>
                <c:pt idx="0">
                  <c:v>0</c:v>
                </c:pt>
                <c:pt idx="1">
                  <c:v>1</c:v>
                </c:pt>
                <c:pt idx="2">
                  <c:v>1</c:v>
                </c:pt>
                <c:pt idx="3">
                  <c:v>1</c:v>
                </c:pt>
                <c:pt idx="4">
                  <c:v>3</c:v>
                </c:pt>
                <c:pt idx="5">
                  <c:v>0</c:v>
                </c:pt>
                <c:pt idx="6">
                  <c:v>1</c:v>
                </c:pt>
                <c:pt idx="7">
                  <c:v>0</c:v>
                </c:pt>
                <c:pt idx="8">
                  <c:v>0</c:v>
                </c:pt>
                <c:pt idx="9">
                  <c:v>2</c:v>
                </c:pt>
                <c:pt idx="10">
                  <c:v>1</c:v>
                </c:pt>
                <c:pt idx="11">
                  <c:v>2</c:v>
                </c:pt>
                <c:pt idx="12">
                  <c:v>2</c:v>
                </c:pt>
                <c:pt idx="13">
                  <c:v>1</c:v>
                </c:pt>
                <c:pt idx="14">
                  <c:v>2</c:v>
                </c:pt>
                <c:pt idx="15">
                  <c:v>1</c:v>
                </c:pt>
                <c:pt idx="16">
                  <c:v>4</c:v>
                </c:pt>
                <c:pt idx="17">
                  <c:v>1</c:v>
                </c:pt>
                <c:pt idx="18">
                  <c:v>1</c:v>
                </c:pt>
                <c:pt idx="19">
                  <c:v>1</c:v>
                </c:pt>
                <c:pt idx="20">
                  <c:v>2</c:v>
                </c:pt>
                <c:pt idx="21">
                  <c:v>4</c:v>
                </c:pt>
                <c:pt idx="22">
                  <c:v>2</c:v>
                </c:pt>
                <c:pt idx="23">
                  <c:v>4</c:v>
                </c:pt>
                <c:pt idx="24">
                  <c:v>3</c:v>
                </c:pt>
                <c:pt idx="25">
                  <c:v>17</c:v>
                </c:pt>
                <c:pt idx="26">
                  <c:v>11</c:v>
                </c:pt>
                <c:pt idx="27">
                  <c:v>7</c:v>
                </c:pt>
                <c:pt idx="28">
                  <c:v>8</c:v>
                </c:pt>
                <c:pt idx="29">
                  <c:v>12</c:v>
                </c:pt>
                <c:pt idx="30">
                  <c:v>7</c:v>
                </c:pt>
                <c:pt idx="31">
                  <c:v>8</c:v>
                </c:pt>
                <c:pt idx="32">
                  <c:v>8</c:v>
                </c:pt>
                <c:pt idx="33">
                  <c:v>9</c:v>
                </c:pt>
                <c:pt idx="34">
                  <c:v>8</c:v>
                </c:pt>
                <c:pt idx="35">
                  <c:v>15</c:v>
                </c:pt>
                <c:pt idx="36">
                  <c:v>17</c:v>
                </c:pt>
                <c:pt idx="37">
                  <c:v>15</c:v>
                </c:pt>
                <c:pt idx="38">
                  <c:v>26</c:v>
                </c:pt>
                <c:pt idx="39">
                  <c:v>21</c:v>
                </c:pt>
                <c:pt idx="40">
                  <c:v>17</c:v>
                </c:pt>
                <c:pt idx="41">
                  <c:v>23</c:v>
                </c:pt>
                <c:pt idx="42">
                  <c:v>23</c:v>
                </c:pt>
                <c:pt idx="43">
                  <c:v>21</c:v>
                </c:pt>
                <c:pt idx="44">
                  <c:v>24</c:v>
                </c:pt>
                <c:pt idx="45">
                  <c:v>31</c:v>
                </c:pt>
                <c:pt idx="46">
                  <c:v>40</c:v>
                </c:pt>
                <c:pt idx="47">
                  <c:v>39</c:v>
                </c:pt>
                <c:pt idx="48">
                  <c:v>49</c:v>
                </c:pt>
                <c:pt idx="49">
                  <c:v>46</c:v>
                </c:pt>
                <c:pt idx="50">
                  <c:v>55</c:v>
                </c:pt>
                <c:pt idx="51">
                  <c:v>68</c:v>
                </c:pt>
                <c:pt idx="52">
                  <c:v>46</c:v>
                </c:pt>
                <c:pt idx="53">
                  <c:v>51</c:v>
                </c:pt>
                <c:pt idx="54">
                  <c:v>51</c:v>
                </c:pt>
                <c:pt idx="55">
                  <c:v>66</c:v>
                </c:pt>
                <c:pt idx="56">
                  <c:v>64</c:v>
                </c:pt>
                <c:pt idx="57">
                  <c:v>68</c:v>
                </c:pt>
                <c:pt idx="58">
                  <c:v>78</c:v>
                </c:pt>
                <c:pt idx="59">
                  <c:v>88</c:v>
                </c:pt>
                <c:pt idx="60">
                  <c:v>69</c:v>
                </c:pt>
                <c:pt idx="61">
                  <c:v>69</c:v>
                </c:pt>
                <c:pt idx="62">
                  <c:v>76</c:v>
                </c:pt>
                <c:pt idx="63">
                  <c:v>77</c:v>
                </c:pt>
                <c:pt idx="64">
                  <c:v>76</c:v>
                </c:pt>
                <c:pt idx="65">
                  <c:v>77</c:v>
                </c:pt>
                <c:pt idx="66">
                  <c:v>79</c:v>
                </c:pt>
                <c:pt idx="67">
                  <c:v>87</c:v>
                </c:pt>
                <c:pt idx="68">
                  <c:v>81</c:v>
                </c:pt>
                <c:pt idx="69">
                  <c:v>100</c:v>
                </c:pt>
                <c:pt idx="70">
                  <c:v>80</c:v>
                </c:pt>
              </c:numCache>
            </c:numRef>
          </c:val>
          <c:smooth val="0"/>
          <c:extLst>
            <c:ext xmlns:c16="http://schemas.microsoft.com/office/drawing/2014/chart" uri="{C3380CC4-5D6E-409C-BE32-E72D297353CC}">
              <c16:uniqueId val="{00000000-7B38-43A9-840D-289ACDE68E3D}"/>
            </c:ext>
          </c:extLst>
        </c:ser>
        <c:dLbls>
          <c:showLegendKey val="0"/>
          <c:showVal val="0"/>
          <c:showCatName val="0"/>
          <c:showSerName val="0"/>
          <c:showPercent val="0"/>
          <c:showBubbleSize val="0"/>
        </c:dLbls>
        <c:marker val="1"/>
        <c:smooth val="0"/>
        <c:axId val="211232232"/>
        <c:axId val="211230664"/>
      </c:lineChart>
      <c:dateAx>
        <c:axId val="2112322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1230664"/>
        <c:crosses val="autoZero"/>
        <c:auto val="1"/>
        <c:lblOffset val="100"/>
        <c:baseTimeUnit val="months"/>
      </c:dateAx>
      <c:valAx>
        <c:axId val="211230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1232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773680" cy="435849"/>
          </a:xfrm>
          <a:prstGeom prst="rect">
            <a:avLst/>
          </a:prstGeom>
        </p:spPr>
        <p:txBody>
          <a:bodyPr vert="horz" lIns="82463" tIns="41232" rIns="82463" bIns="41232" rtlCol="0"/>
          <a:lstStyle>
            <a:lvl1pPr algn="l">
              <a:defRPr sz="10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40" y="1"/>
            <a:ext cx="2773680" cy="435849"/>
          </a:xfrm>
          <a:prstGeom prst="rect">
            <a:avLst/>
          </a:prstGeom>
        </p:spPr>
        <p:txBody>
          <a:bodyPr vert="horz" lIns="82463" tIns="41232" rIns="82463" bIns="41232" rtlCol="0"/>
          <a:lstStyle>
            <a:lvl1pPr algn="r">
              <a:defRPr sz="10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2022/5/16</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1" y="8250953"/>
            <a:ext cx="2773680" cy="435848"/>
          </a:xfrm>
          <a:prstGeom prst="rect">
            <a:avLst/>
          </a:prstGeom>
        </p:spPr>
        <p:txBody>
          <a:bodyPr vert="horz" lIns="82463" tIns="41232" rIns="82463" bIns="41232" rtlCol="0" anchor="b"/>
          <a:lstStyle>
            <a:lvl1pPr algn="l">
              <a:defRPr sz="10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40" y="8250953"/>
            <a:ext cx="2773680" cy="435848"/>
          </a:xfrm>
          <a:prstGeom prst="rect">
            <a:avLst/>
          </a:prstGeom>
        </p:spPr>
        <p:txBody>
          <a:bodyPr vert="horz" lIns="82463" tIns="41232" rIns="82463" bIns="41232" rtlCol="0" anchor="b"/>
          <a:lstStyle>
            <a:lvl1pPr algn="r">
              <a:defRPr sz="10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773680" cy="435849"/>
          </a:xfrm>
          <a:prstGeom prst="rect">
            <a:avLst/>
          </a:prstGeom>
        </p:spPr>
        <p:txBody>
          <a:bodyPr vert="horz" lIns="82463" tIns="41232" rIns="82463" bIns="41232" rtlCol="0"/>
          <a:lstStyle>
            <a:lvl1pPr algn="l">
              <a:defRPr sz="10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40" y="1"/>
            <a:ext cx="2773680" cy="435849"/>
          </a:xfrm>
          <a:prstGeom prst="rect">
            <a:avLst/>
          </a:prstGeom>
        </p:spPr>
        <p:txBody>
          <a:bodyPr vert="horz" lIns="82463" tIns="41232" rIns="82463" bIns="41232" rtlCol="0"/>
          <a:lstStyle>
            <a:lvl1pPr algn="r">
              <a:defRPr sz="1000">
                <a:latin typeface="阿里巴巴普惠体 R" panose="00020600040101010101" pitchFamily="18" charset="-122"/>
              </a:defRPr>
            </a:lvl1pPr>
          </a:lstStyle>
          <a:p>
            <a:fld id="{E86D8963-CFCD-4740-AF60-049850373CDF}" type="datetimeFigureOut">
              <a:rPr lang="zh-CN" altLang="en-US" smtClean="0"/>
              <a:t>2022/5/16</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2463" tIns="41232" rIns="82463" bIns="41232" rtlCol="0" anchor="ctr"/>
          <a:lstStyle/>
          <a:p>
            <a:endParaRPr lang="zh-CN" altLang="en-US" dirty="0"/>
          </a:p>
        </p:txBody>
      </p:sp>
      <p:sp>
        <p:nvSpPr>
          <p:cNvPr id="5" name="备注占位符 4"/>
          <p:cNvSpPr>
            <a:spLocks noGrp="1"/>
          </p:cNvSpPr>
          <p:nvPr>
            <p:ph type="body" sz="quarter" idx="3"/>
          </p:nvPr>
        </p:nvSpPr>
        <p:spPr>
          <a:xfrm>
            <a:off x="640081" y="4180522"/>
            <a:ext cx="5120640" cy="3420428"/>
          </a:xfrm>
          <a:prstGeom prst="rect">
            <a:avLst/>
          </a:prstGeom>
        </p:spPr>
        <p:txBody>
          <a:bodyPr vert="horz" lIns="82463" tIns="41232" rIns="82463" bIns="41232"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1" y="8250953"/>
            <a:ext cx="2773680" cy="435848"/>
          </a:xfrm>
          <a:prstGeom prst="rect">
            <a:avLst/>
          </a:prstGeom>
        </p:spPr>
        <p:txBody>
          <a:bodyPr vert="horz" lIns="82463" tIns="41232" rIns="82463" bIns="41232" rtlCol="0" anchor="b"/>
          <a:lstStyle>
            <a:lvl1pPr algn="l">
              <a:defRPr sz="10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40" y="8250953"/>
            <a:ext cx="2773680" cy="435848"/>
          </a:xfrm>
          <a:prstGeom prst="rect">
            <a:avLst/>
          </a:prstGeom>
        </p:spPr>
        <p:txBody>
          <a:bodyPr vert="horz" lIns="82463" tIns="41232" rIns="82463" bIns="41232" rtlCol="0" anchor="b"/>
          <a:lstStyle>
            <a:lvl1pPr algn="r">
              <a:defRPr sz="10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75</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dirty="0"/>
          </a:p>
        </p:txBody>
      </p:sp>
    </p:spTree>
    <p:extLst>
      <p:ext uri="{BB962C8B-B14F-4D97-AF65-F5344CB8AC3E}">
        <p14:creationId xmlns:p14="http://schemas.microsoft.com/office/powerpoint/2010/main" val="4251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000" dirty="0"/>
              <a:t>我们先来看</a:t>
            </a:r>
            <a:r>
              <a:rPr lang="en-US" altLang="zh-CN" sz="1000" dirty="0"/>
              <a:t>19</a:t>
            </a:r>
            <a:r>
              <a:rPr lang="zh-CN" altLang="en-US" sz="1000" dirty="0"/>
              <a:t>年</a:t>
            </a:r>
            <a:r>
              <a:rPr lang="en-US" altLang="zh-CN" sz="1000" dirty="0"/>
              <a:t>ICRA</a:t>
            </a:r>
            <a:r>
              <a:rPr lang="zh-CN" altLang="en-US" sz="1000" dirty="0"/>
              <a:t>的一篇工作，这篇工作就是通过</a:t>
            </a:r>
            <a:r>
              <a:rPr lang="en-US" altLang="zh-CN" sz="1000" dirty="0"/>
              <a:t>DDPG</a:t>
            </a:r>
            <a:r>
              <a:rPr lang="zh-CN" altLang="en-US" sz="1000" dirty="0"/>
              <a:t>实现对车辆的控制，其中定义状态输入就是车前面摄像头镜头所拍到的路况照片，那么会经过卷积神经网络提取特征信息，动作的定义包括了方向盘的转角以及速度的设定，我们来看一下这个模型图，其实形式上看还是比较简单的，路况照片输入给</a:t>
            </a:r>
            <a:r>
              <a:rPr lang="en-US" altLang="zh-CN" sz="1000" dirty="0" err="1"/>
              <a:t>ConvNe</a:t>
            </a:r>
            <a:r>
              <a:rPr lang="zh-CN" altLang="en-US" sz="1000" dirty="0"/>
              <a:t>得到一个状态向量，再输入给一个全连接层输出选择的动作，那么这个其实就是</a:t>
            </a:r>
            <a:r>
              <a:rPr lang="en-US" altLang="zh-CN" sz="1000" dirty="0"/>
              <a:t>DDPG</a:t>
            </a:r>
            <a:r>
              <a:rPr lang="zh-CN" altLang="en-US" sz="1000" dirty="0"/>
              <a:t>中的</a:t>
            </a:r>
            <a:r>
              <a:rPr lang="en-US" altLang="zh-CN" sz="1000" dirty="0"/>
              <a:t>actor</a:t>
            </a:r>
            <a:r>
              <a:rPr lang="zh-CN" altLang="en-US" sz="1000" dirty="0"/>
              <a:t>，那么</a:t>
            </a:r>
            <a:r>
              <a:rPr lang="en-US" altLang="zh-CN" sz="1000" dirty="0"/>
              <a:t>critic</a:t>
            </a:r>
            <a:r>
              <a:rPr lang="zh-CN" altLang="en-US" sz="1000" dirty="0"/>
              <a:t>其实就是这个红色框框所示的部分，其实可以看到就是一般的</a:t>
            </a:r>
            <a:r>
              <a:rPr lang="en-US" altLang="zh-CN" sz="1000" dirty="0"/>
              <a:t>DDPG</a:t>
            </a:r>
            <a:r>
              <a:rPr lang="zh-CN" altLang="en-US" sz="1000" dirty="0"/>
              <a:t>结构。</a:t>
            </a:r>
            <a:endParaRPr lang="en-US" altLang="zh-CN" sz="1000" dirty="0"/>
          </a:p>
          <a:p>
            <a:r>
              <a:rPr lang="zh-CN" altLang="en-US" sz="1000" dirty="0"/>
              <a:t>这个模型的训练首先在模拟环境中先训练，目的是先寻找网络结构和超参数使得完成任务的训练数据尽量少，然后呢再在真实环境中利用之前预训练好的结构继续训练。</a:t>
            </a:r>
            <a:endParaRPr lang="en-US" altLang="zh-CN" sz="1000" dirty="0"/>
          </a:p>
        </p:txBody>
      </p:sp>
    </p:spTree>
    <p:extLst>
      <p:ext uri="{BB962C8B-B14F-4D97-AF65-F5344CB8AC3E}">
        <p14:creationId xmlns:p14="http://schemas.microsoft.com/office/powerpoint/2010/main" val="221377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defTabSz="824635">
              <a:defRPr/>
            </a:pPr>
            <a:fld id="{E9E6FDB6-6D2B-46C1-9FA1-D82906A37C3A}" type="slidenum">
              <a:rPr lang="zh-CN" altLang="en-US">
                <a:solidFill>
                  <a:prstClr val="black"/>
                </a:solidFill>
                <a:ea typeface="宋体" panose="02010600030101010101" pitchFamily="2" charset="-122"/>
              </a:rPr>
              <a:pPr defTabSz="824635">
                <a:defRPr/>
              </a:pPr>
              <a:t>31</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2645714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824635">
              <a:defRPr/>
            </a:pPr>
            <a:fld id="{E9E6FDB6-6D2B-46C1-9FA1-D82906A37C3A}" type="slidenum">
              <a:rPr lang="zh-CN" altLang="en-US">
                <a:solidFill>
                  <a:prstClr val="black"/>
                </a:solidFill>
                <a:ea typeface="宋体" panose="02010600030101010101" pitchFamily="2" charset="-122"/>
              </a:rPr>
              <a:pPr defTabSz="824635">
                <a:defRPr/>
              </a:pPr>
              <a:t>35</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5528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824635">
              <a:defRPr/>
            </a:pPr>
            <a:fld id="{E9E6FDB6-6D2B-46C1-9FA1-D82906A37C3A}" type="slidenum">
              <a:rPr lang="zh-CN" altLang="en-US">
                <a:solidFill>
                  <a:prstClr val="black"/>
                </a:solidFill>
                <a:ea typeface="宋体" panose="02010600030101010101" pitchFamily="2" charset="-122"/>
              </a:rPr>
              <a:pPr defTabSz="824635">
                <a:defRPr/>
              </a:pPr>
              <a:t>36</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6157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为什么强化学习可能可以应用在我们所说的这些交通控制、自动驾驶、派单灯应用问题上，主要的原因就是它们天然都可以建模为序列决策问题，处理序列决策问题强化学习是比较自然的。那我们再进一步讲使用强化学习的原因，在许多这样的序列决策问题上，传统策略实际上难以解决，但是强化学习在理论上具有更长远的眼光，相比于监督学习而言考虑一个长期回报，泛化性应该说在探索足够的前提下也相对更好。</a:t>
            </a:r>
            <a:endParaRPr lang="en-US" altLang="zh-CN" dirty="0"/>
          </a:p>
          <a:p>
            <a:r>
              <a:rPr lang="zh-CN" altLang="en-US" dirty="0"/>
              <a:t>当然，强化学习的应用也面对着比较大的挑战，比如非常关键的一点就是数据采集的问题，尽管模拟器中这个问题相对不是很严峻，但是现实中数据采集由于开销以及种种问题实际上导致强化学习应用受到局限。第二点就是说我们说虽然强化学习理论上具有处理序列决策问题的优势，但是就目前而言还存在一些不足，在许多场景中表现还是不如其他的一些模型或者算法，这些改进其实仍然还是非常值得关注的领域。</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47</a:t>
            </a:fld>
            <a:endParaRPr lang="zh-CN" altLang="en-US" dirty="0"/>
          </a:p>
        </p:txBody>
      </p:sp>
    </p:spTree>
    <p:extLst>
      <p:ext uri="{BB962C8B-B14F-4D97-AF65-F5344CB8AC3E}">
        <p14:creationId xmlns:p14="http://schemas.microsoft.com/office/powerpoint/2010/main" val="270032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58</a:t>
            </a:fld>
            <a:endParaRPr lang="zh-CN" altLang="en-US" dirty="0"/>
          </a:p>
        </p:txBody>
      </p:sp>
    </p:spTree>
    <p:extLst>
      <p:ext uri="{BB962C8B-B14F-4D97-AF65-F5344CB8AC3E}">
        <p14:creationId xmlns:p14="http://schemas.microsoft.com/office/powerpoint/2010/main" val="211179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5A629E8-9877-44F1-B037-DCACAF8C5C7B}"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271052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574800"/>
            <a:ext cx="3886200" cy="4602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574800"/>
            <a:ext cx="3886200" cy="4602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5A629E8-9877-44F1-B037-DCACAF8C5C7B}" type="datetimeFigureOut">
              <a:rPr lang="en-US" smtClean="0"/>
              <a:pPr/>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3982390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5A629E8-9877-44F1-B037-DCACAF8C5C7B}" type="datetimeFigureOut">
              <a:rPr lang="en-US" smtClean="0"/>
              <a:pPr/>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2765164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5A629E8-9877-44F1-B037-DCACAF8C5C7B}" type="datetimeFigureOut">
              <a:rPr lang="en-US" smtClean="0"/>
              <a:pPr/>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524854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629E8-9877-44F1-B037-DCACAF8C5C7B}"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1355E-7B75-47D8-B65B-8A108B9F10A1}" type="slidenum">
              <a:rPr lang="en-US" smtClean="0"/>
              <a:t>‹#›</a:t>
            </a:fld>
            <a:endParaRPr lang="en-US"/>
          </a:p>
        </p:txBody>
      </p:sp>
    </p:spTree>
    <p:extLst>
      <p:ext uri="{BB962C8B-B14F-4D97-AF65-F5344CB8AC3E}">
        <p14:creationId xmlns:p14="http://schemas.microsoft.com/office/powerpoint/2010/main" val="2234040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5A629E8-9877-44F1-B037-DCACAF8C5C7B}" type="datetimeFigureOut">
              <a:rPr lang="en-US" smtClean="0"/>
              <a:pPr/>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188979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5A629E8-9877-44F1-B037-DCACAF8C5C7B}" type="datetimeFigureOut">
              <a:rPr lang="en-US" smtClean="0"/>
              <a:pPr/>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1901336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5A629E8-9877-44F1-B037-DCACAF8C5C7B}"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869517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5A629E8-9877-44F1-B037-DCACAF8C5C7B}"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140521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418295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CA9E9A2-5D3E-4A6D-98CA-FAD6AF8F5F4B}"/>
              </a:ext>
            </a:extLst>
          </p:cNvPr>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751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a:extLst>
              <a:ext uri="{FF2B5EF4-FFF2-40B4-BE49-F238E27FC236}">
                <a16:creationId xmlns:a16="http://schemas.microsoft.com/office/drawing/2014/main" id="{D0851EE6-6491-074F-9A62-4AE5D275B554}"/>
              </a:ext>
            </a:extLst>
          </p:cNvPr>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8FCD97E-1210-8E49-A3E6-087A08B4628B}"/>
              </a:ext>
            </a:extLst>
          </p:cNvPr>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a:extLst>
              <a:ext uri="{FF2B5EF4-FFF2-40B4-BE49-F238E27FC236}">
                <a16:creationId xmlns:a16="http://schemas.microsoft.com/office/drawing/2014/main" id="{91EBC602-977D-2E4D-936A-A720A33E5F50}"/>
              </a:ext>
            </a:extLst>
          </p:cNvPr>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a:extLst>
              <a:ext uri="{FF2B5EF4-FFF2-40B4-BE49-F238E27FC236}">
                <a16:creationId xmlns:a16="http://schemas.microsoft.com/office/drawing/2014/main" id="{46F59A00-FC52-814E-A4FA-34A355682DEC}"/>
              </a:ext>
            </a:extLst>
          </p:cNvPr>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a:extLst>
              <a:ext uri="{FF2B5EF4-FFF2-40B4-BE49-F238E27FC236}">
                <a16:creationId xmlns:a16="http://schemas.microsoft.com/office/drawing/2014/main" id="{61F8E2B3-1AF5-E344-9FEB-7D9BBB6B1F06}"/>
              </a:ext>
            </a:extLst>
          </p:cNvPr>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a:extLst>
              <a:ext uri="{FF2B5EF4-FFF2-40B4-BE49-F238E27FC236}">
                <a16:creationId xmlns:a16="http://schemas.microsoft.com/office/drawing/2014/main" id="{514E4CE0-1183-7E42-9C8E-632D338645F6}"/>
              </a:ext>
            </a:extLst>
          </p:cNvPr>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a:extLst>
              <a:ext uri="{FF2B5EF4-FFF2-40B4-BE49-F238E27FC236}">
                <a16:creationId xmlns:a16="http://schemas.microsoft.com/office/drawing/2014/main" id="{99537913-5FDE-4740-ACDA-21BC9AFC23D4}"/>
              </a:ext>
            </a:extLst>
          </p:cNvPr>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a:extLst>
              <a:ext uri="{FF2B5EF4-FFF2-40B4-BE49-F238E27FC236}">
                <a16:creationId xmlns:a16="http://schemas.microsoft.com/office/drawing/2014/main" id="{D2D1555A-987F-1743-9074-0F1426D22CFF}"/>
              </a:ext>
            </a:extLst>
          </p:cNvPr>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a:extLst>
              <a:ext uri="{FF2B5EF4-FFF2-40B4-BE49-F238E27FC236}">
                <a16:creationId xmlns:a16="http://schemas.microsoft.com/office/drawing/2014/main" id="{740BCFD9-ACBE-844E-8E38-48C32DA5031A}"/>
              </a:ext>
            </a:extLst>
          </p:cNvPr>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a:extLst>
              <a:ext uri="{FF2B5EF4-FFF2-40B4-BE49-F238E27FC236}">
                <a16:creationId xmlns:a16="http://schemas.microsoft.com/office/drawing/2014/main" id="{4DE7C2FB-9784-AB48-823F-3E3087D8251E}"/>
              </a:ext>
            </a:extLst>
          </p:cNvPr>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a:extLst>
              <a:ext uri="{FF2B5EF4-FFF2-40B4-BE49-F238E27FC236}">
                <a16:creationId xmlns:a16="http://schemas.microsoft.com/office/drawing/2014/main" id="{17A7512E-A300-6949-8394-88CC02088232}"/>
              </a:ext>
            </a:extLst>
          </p:cNvPr>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a:extLst>
              <a:ext uri="{FF2B5EF4-FFF2-40B4-BE49-F238E27FC236}">
                <a16:creationId xmlns:a16="http://schemas.microsoft.com/office/drawing/2014/main" id="{9635D535-85FB-5F46-8B39-8C156F6830C1}"/>
              </a:ext>
            </a:extLst>
          </p:cNvPr>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62392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a:extLst>
              <a:ext uri="{FF2B5EF4-FFF2-40B4-BE49-F238E27FC236}">
                <a16:creationId xmlns:a16="http://schemas.microsoft.com/office/drawing/2014/main" id="{83BB3B47-2B46-D249-B092-A9CCE28AAB2F}"/>
              </a:ext>
            </a:extLst>
          </p:cNvPr>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F3102EB-F9B9-1143-9E23-3112F527DD90}"/>
              </a:ext>
            </a:extLst>
          </p:cNvPr>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44D84D06-D058-6E4F-822A-0988906D4DDA}"/>
              </a:ext>
            </a:extLst>
          </p:cNvPr>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a:extLst>
              <a:ext uri="{FF2B5EF4-FFF2-40B4-BE49-F238E27FC236}">
                <a16:creationId xmlns:a16="http://schemas.microsoft.com/office/drawing/2014/main" id="{E61A469E-ED3F-5643-941D-D33FA4BF1667}"/>
              </a:ext>
            </a:extLst>
          </p:cNvPr>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a:extLst>
              <a:ext uri="{FF2B5EF4-FFF2-40B4-BE49-F238E27FC236}">
                <a16:creationId xmlns:a16="http://schemas.microsoft.com/office/drawing/2014/main" id="{023EE441-02DB-0A49-B917-B01072C76CB0}"/>
              </a:ext>
            </a:extLst>
          </p:cNvPr>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196366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1B7DC22E-9164-4696-9168-EDBA700053FC}" type="datetime1">
              <a:rPr lang="zh-CN" altLang="en-US" smtClean="0"/>
              <a:t>2022/5/16</a:t>
            </a:fld>
            <a:endParaRPr lang="zh-CN" altLang="en-US"/>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a:extLst>
              <a:ext uri="{FF2B5EF4-FFF2-40B4-BE49-F238E27FC236}">
                <a16:creationId xmlns:a16="http://schemas.microsoft.com/office/drawing/2014/main" id="{506D5035-281B-48A3-AAEF-370C250ED6CB}"/>
              </a:ext>
            </a:extLst>
          </p:cNvPr>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a:extLst>
              <a:ext uri="{FF2B5EF4-FFF2-40B4-BE49-F238E27FC236}">
                <a16:creationId xmlns:a16="http://schemas.microsoft.com/office/drawing/2014/main" id="{E26BE868-DEDB-446D-8061-DA06019DFDEE}"/>
              </a:ext>
            </a:extLst>
          </p:cNvPr>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extLst>
      <p:ext uri="{BB962C8B-B14F-4D97-AF65-F5344CB8AC3E}">
        <p14:creationId xmlns:p14="http://schemas.microsoft.com/office/powerpoint/2010/main" val="356055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D9354B24-CB5B-412F-B128-4628C90E8BC1}" type="datetime1">
              <a:rPr lang="zh-CN" altLang="en-US" smtClean="0"/>
              <a:t>2022/5/16</a:t>
            </a:fld>
            <a:endParaRPr lang="zh-CN" altLang="en-US" dirty="0"/>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
        <p:nvSpPr>
          <p:cNvPr id="6" name="标题 5">
            <a:extLst>
              <a:ext uri="{FF2B5EF4-FFF2-40B4-BE49-F238E27FC236}">
                <a16:creationId xmlns:a16="http://schemas.microsoft.com/office/drawing/2014/main" id="{E10A5ED6-BA28-4AB3-9FFA-AD4263DD4B16}"/>
              </a:ext>
            </a:extLst>
          </p:cNvPr>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a:extLst>
              <a:ext uri="{FF2B5EF4-FFF2-40B4-BE49-F238E27FC236}">
                <a16:creationId xmlns:a16="http://schemas.microsoft.com/office/drawing/2014/main" id="{4CB87EDC-97F7-4F50-A29C-7C7880825747}"/>
              </a:ext>
            </a:extLst>
          </p:cNvPr>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02977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AC14769-18E2-474D-B94B-82A38383FED5}"/>
              </a:ext>
            </a:extLst>
          </p:cNvPr>
          <p:cNvSpPr txBox="1"/>
          <p:nvPr userDrawn="1"/>
        </p:nvSpPr>
        <p:spPr>
          <a:xfrm>
            <a:off x="2983768" y="2827958"/>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a:extLst>
              <a:ext uri="{FF2B5EF4-FFF2-40B4-BE49-F238E27FC236}">
                <a16:creationId xmlns:a16="http://schemas.microsoft.com/office/drawing/2014/main" id="{EF83270F-EE02-4635-BD8A-599009BBCC52}"/>
              </a:ext>
            </a:extLst>
          </p:cNvPr>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967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299918"/>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Date Placeholder 2"/>
          <p:cNvSpPr>
            <a:spLocks noGrp="1"/>
          </p:cNvSpPr>
          <p:nvPr>
            <p:ph type="dt" sz="half" idx="10"/>
          </p:nvPr>
        </p:nvSpPr>
        <p:spPr>
          <a:xfrm>
            <a:off x="4051299" y="6240464"/>
            <a:ext cx="1041402" cy="206381"/>
          </a:xfrm>
        </p:spPr>
        <p:txBody>
          <a:bodyPr/>
          <a:lstStyle/>
          <a:p>
            <a:fld id="{D9354B24-CB5B-412F-B128-4628C90E8BC1}" type="datetime1">
              <a:rPr lang="zh-CN" altLang="en-US" smtClean="0"/>
              <a:t>2022/5/16</a:t>
            </a:fld>
            <a:endParaRPr lang="zh-CN" altLang="en-US" dirty="0"/>
          </a:p>
        </p:txBody>
      </p:sp>
      <p:sp>
        <p:nvSpPr>
          <p:cNvPr id="10"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11"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2022/5/16</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2022/5/16</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5A629E8-9877-44F1-B037-DCACAF8C5C7B}"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54421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5A629E8-9877-44F1-B037-DCACAF8C5C7B}"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1355E-7B75-47D8-B65B-8A108B9F10A1}" type="slidenum">
              <a:rPr lang="en-US" smtClean="0"/>
              <a:pPr/>
              <a:t>‹#›</a:t>
            </a:fld>
            <a:endParaRPr lang="en-US"/>
          </a:p>
        </p:txBody>
      </p:sp>
    </p:spTree>
    <p:extLst>
      <p:ext uri="{BB962C8B-B14F-4D97-AF65-F5344CB8AC3E}">
        <p14:creationId xmlns:p14="http://schemas.microsoft.com/office/powerpoint/2010/main" val="262138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2022/5/16</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03187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549400"/>
            <a:ext cx="7886700" cy="46275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629E8-9877-44F1-B037-DCACAF8C5C7B}" type="datetimeFigureOut">
              <a:rPr lang="en-US" smtClean="0"/>
              <a:pPr/>
              <a:t>5/16/2022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1355E-7B75-47D8-B65B-8A108B9F10A1}" type="slidenum">
              <a:rPr lang="en-US" smtClean="0"/>
              <a:pPr/>
              <a:t>‹#›</a:t>
            </a:fld>
            <a:endParaRPr lang="en-US"/>
          </a:p>
        </p:txBody>
      </p:sp>
    </p:spTree>
    <p:extLst>
      <p:ext uri="{BB962C8B-B14F-4D97-AF65-F5344CB8AC3E}">
        <p14:creationId xmlns:p14="http://schemas.microsoft.com/office/powerpoint/2010/main" val="397046673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pPr/>
              <a:t>2022/5/16</a:t>
            </a:fld>
            <a:endParaRPr lang="zh-CN" altLang="en-US" dirty="0"/>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951670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3" r:id="rId4"/>
    <p:sldLayoutId id="2147483674"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766"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5440">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0.png"/><Relationship Id="rId7" Type="http://schemas.openxmlformats.org/officeDocument/2006/relationships/image" Target="../media/image11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40.png"/><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60.pn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201.png"/><Relationship Id="rId7"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90.png"/><Relationship Id="rId10" Type="http://schemas.openxmlformats.org/officeDocument/2006/relationships/image" Target="../media/image221.png"/><Relationship Id="rId4" Type="http://schemas.openxmlformats.org/officeDocument/2006/relationships/image" Target="../media/image180.png"/><Relationship Id="rId9" Type="http://schemas.openxmlformats.org/officeDocument/2006/relationships/image" Target="../media/image21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40.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29.png"/><Relationship Id="rId5" Type="http://schemas.openxmlformats.org/officeDocument/2006/relationships/image" Target="../media/image260.png"/><Relationship Id="rId10" Type="http://schemas.openxmlformats.org/officeDocument/2006/relationships/image" Target="../media/image27.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1100.png"/><Relationship Id="rId9" Type="http://schemas.openxmlformats.org/officeDocument/2006/relationships/image" Target="../media/image1500.png"/></Relationships>
</file>

<file path=ppt/slides/_rels/slide3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53.png"/><Relationship Id="rId7"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sites.google.com/view/deep-rl-bootcamp/lectures" TargetMode="External"/><Relationship Id="rId3" Type="http://schemas.openxmlformats.org/officeDocument/2006/relationships/image" Target="../media/image4.jpeg"/><Relationship Id="rId7" Type="http://schemas.openxmlformats.org/officeDocument/2006/relationships/hyperlink" Target="http://rail.eecs.berkeley.edu/deeprlcourse/" TargetMode="External"/><Relationship Id="rId2" Type="http://schemas.openxmlformats.org/officeDocument/2006/relationships/image" Target="../media/image3.png"/><Relationship Id="rId1" Type="http://schemas.openxmlformats.org/officeDocument/2006/relationships/slideLayout" Target="../slideLayouts/slideLayout24.xml"/><Relationship Id="rId6" Type="http://schemas.openxmlformats.org/officeDocument/2006/relationships/hyperlink" Target="https://www.davidsilver.uk/teaching/" TargetMode="External"/><Relationship Id="rId5" Type="http://schemas.openxmlformats.org/officeDocument/2006/relationships/hyperlink" Target="http://incompleteideas.net/book/RLbook2020.pdf" TargetMode="External"/><Relationship Id="rId4" Type="http://schemas.openxmlformats.org/officeDocument/2006/relationships/image" Target="../media/image5.jpeg"/><Relationship Id="rId9" Type="http://schemas.openxmlformats.org/officeDocument/2006/relationships/hyperlink" Target="http://rlchina.or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techcrunch.com/2019/12/12/waymo-buys-latent-logic-drives-deeper-into-simulation-and-europe/" TargetMode="Externa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5.xml"/><Relationship Id="rId4" Type="http://schemas.openxmlformats.org/officeDocument/2006/relationships/image" Target="../media/image75.gif"/></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 Id="rId5" Type="http://schemas.openxmlformats.org/officeDocument/2006/relationships/image" Target="../media/image810.png"/></Relationships>
</file>

<file path=ppt/slides/_rels/slide53.xml.rels><?xml version="1.0" encoding="UTF-8" standalone="yes"?>
<Relationships xmlns="http://schemas.openxmlformats.org/package/2006/relationships"><Relationship Id="rId8" Type="http://schemas.openxmlformats.org/officeDocument/2006/relationships/image" Target="../media/image111.png"/><Relationship Id="rId7" Type="http://schemas.openxmlformats.org/officeDocument/2006/relationships/image" Target="../media/image102.png"/><Relationship Id="rId2" Type="http://schemas.openxmlformats.org/officeDocument/2006/relationships/slideLayout" Target="../slideLayouts/slideLayout24.xml"/><Relationship Id="rId1" Type="http://schemas.openxmlformats.org/officeDocument/2006/relationships/tags" Target="../tags/tag10.xml"/><Relationship Id="rId6" Type="http://schemas.openxmlformats.org/officeDocument/2006/relationships/image" Target="../media/image80.png"/><Relationship Id="rId5" Type="http://schemas.openxmlformats.org/officeDocument/2006/relationships/image" Target="../media/image770.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steemit.com/technology/@mor/machine-learning-series-part-5-exploration-vs-exploitation-dilemma-in-reinforcement-learning" TargetMode="Externa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7" Type="http://schemas.openxmlformats.org/officeDocument/2006/relationships/image" Target="../media/image161.png"/><Relationship Id="rId2" Type="http://schemas.openxmlformats.org/officeDocument/2006/relationships/slideLayout" Target="../slideLayouts/slideLayout24.xml"/><Relationship Id="rId1" Type="http://schemas.openxmlformats.org/officeDocument/2006/relationships/tags" Target="../tags/tag11.xml"/><Relationship Id="rId6" Type="http://schemas.openxmlformats.org/officeDocument/2006/relationships/image" Target="../media/image380.png"/><Relationship Id="rId5" Type="http://schemas.openxmlformats.org/officeDocument/2006/relationships/image" Target="../media/image1300.png"/><Relationship Id="rId9" Type="http://schemas.openxmlformats.org/officeDocument/2006/relationships/image" Target="../media/image80.jpeg"/></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9.xml"/><Relationship Id="rId7" Type="http://schemas.openxmlformats.org/officeDocument/2006/relationships/image" Target="../media/image171.png"/><Relationship Id="rId2" Type="http://schemas.openxmlformats.org/officeDocument/2006/relationships/slideLayout" Target="../slideLayouts/slideLayout24.xml"/><Relationship Id="rId1" Type="http://schemas.openxmlformats.org/officeDocument/2006/relationships/tags" Target="../tags/tag12.xml"/><Relationship Id="rId10"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190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3.xml"/><Relationship Id="rId6" Type="http://schemas.openxmlformats.org/officeDocument/2006/relationships/image" Target="../media/image220.png"/><Relationship Id="rId5"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2300.png"/><Relationship Id="rId2" Type="http://schemas.openxmlformats.org/officeDocument/2006/relationships/slideLayout" Target="../slideLayouts/slideLayout24.xml"/><Relationship Id="rId1" Type="http://schemas.openxmlformats.org/officeDocument/2006/relationships/tags" Target="../tags/tag14.xml"/><Relationship Id="rId6" Type="http://schemas.openxmlformats.org/officeDocument/2006/relationships/image" Target="../media/image410.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4.xml"/><Relationship Id="rId1" Type="http://schemas.openxmlformats.org/officeDocument/2006/relationships/tags" Target="../tags/tag15.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40.png"/><Relationship Id="rId7" Type="http://schemas.openxmlformats.org/officeDocument/2006/relationships/image" Target="../media/image300.png"/><Relationship Id="rId12" Type="http://schemas.openxmlformats.org/officeDocument/2006/relationships/image" Target="../media/image350.png"/><Relationship Id="rId1" Type="http://schemas.openxmlformats.org/officeDocument/2006/relationships/slideLayout" Target="../slideLayouts/slideLayout24.xml"/><Relationship Id="rId6" Type="http://schemas.openxmlformats.org/officeDocument/2006/relationships/image" Target="../media/image290.png"/><Relationship Id="rId11" Type="http://schemas.openxmlformats.org/officeDocument/2006/relationships/image" Target="../media/image310.png"/><Relationship Id="rId5" Type="http://schemas.openxmlformats.org/officeDocument/2006/relationships/image" Target="../media/image280.png"/><Relationship Id="rId10" Type="http://schemas.openxmlformats.org/officeDocument/2006/relationships/image" Target="../media/image910.png"/><Relationship Id="rId4" Type="http://schemas.openxmlformats.org/officeDocument/2006/relationships/image" Target="../media/image2700.png"/><Relationship Id="rId9" Type="http://schemas.openxmlformats.org/officeDocument/2006/relationships/image" Target="../media/image90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6.xml"/><Relationship Id="rId6" Type="http://schemas.openxmlformats.org/officeDocument/2006/relationships/image" Target="../media/image430.png"/><Relationship Id="rId5" Type="http://schemas.openxmlformats.org/officeDocument/2006/relationships/image" Target="../media/image4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5" Type="http://schemas.openxmlformats.org/officeDocument/2006/relationships/image" Target="../media/image81.png"/><Relationship Id="rId4" Type="http://schemas.openxmlformats.org/officeDocument/2006/relationships/image" Target="../media/image3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5" Type="http://schemas.openxmlformats.org/officeDocument/2006/relationships/image" Target="../media/image82.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6" Type="http://schemas.openxmlformats.org/officeDocument/2006/relationships/image" Target="../media/image83.png"/><Relationship Id="rId5" Type="http://schemas.openxmlformats.org/officeDocument/2006/relationships/image" Target="../media/image431.png"/><Relationship Id="rId4" Type="http://schemas.openxmlformats.org/officeDocument/2006/relationships/image" Target="../media/image420.png"/></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image" Target="../media/image480.png"/></Relationships>
</file>

<file path=ppt/slides/_rels/slide69.xml.rels><?xml version="1.0" encoding="UTF-8" standalone="yes"?>
<Relationships xmlns="http://schemas.openxmlformats.org/package/2006/relationships"><Relationship Id="rId8" Type="http://schemas.openxmlformats.org/officeDocument/2006/relationships/image" Target="../media/image500.png"/><Relationship Id="rId7" Type="http://schemas.openxmlformats.org/officeDocument/2006/relationships/image" Target="../media/image510.png"/><Relationship Id="rId2" Type="http://schemas.openxmlformats.org/officeDocument/2006/relationships/image" Target="../media/image501.png"/><Relationship Id="rId1" Type="http://schemas.openxmlformats.org/officeDocument/2006/relationships/slideLayout" Target="../slideLayouts/slideLayout24.xml"/><Relationship Id="rId6" Type="http://schemas.openxmlformats.org/officeDocument/2006/relationships/image" Target="../media/image511.png"/><Relationship Id="rId5" Type="http://schemas.openxmlformats.org/officeDocument/2006/relationships/image" Target="../media/image490.png"/><Relationship Id="rId9" Type="http://schemas.openxmlformats.org/officeDocument/2006/relationships/image" Target="../media/image5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550.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95.png"/><Relationship Id="rId1" Type="http://schemas.openxmlformats.org/officeDocument/2006/relationships/slideLayout" Target="../slideLayouts/slideLayout23.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7.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emf"/><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1040"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强化学习简介</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2022</a:t>
            </a: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707886"/>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强化学习技术概览、探索</a:t>
            </a:r>
            <a:r>
              <a:rPr lang="zh-CN" altLang="en-US" sz="2000">
                <a:latin typeface="阿里巴巴普惠体 R" panose="00020600040101010101" pitchFamily="18" charset="-122"/>
                <a:ea typeface="阿里巴巴普惠体 R" panose="00020600040101010101" pitchFamily="18" charset="-122"/>
                <a:cs typeface="阿里巴巴普惠体 R" panose="00020600040101010101" pitchFamily="18" charset="-122"/>
              </a:rPr>
              <a:t>与利用</a:t>
            </a:r>
            <a:endParaRPr lang="zh-CN" altLang="en-US" sz="3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框 8">
            <a:extLst>
              <a:ext uri="{FF2B5EF4-FFF2-40B4-BE49-F238E27FC236}">
                <a16:creationId xmlns:a16="http://schemas.microsoft.com/office/drawing/2014/main" id="{623EBB23-34A9-480C-88C7-24B11C71FA24}"/>
              </a:ext>
            </a:extLst>
          </p:cNvPr>
          <p:cNvSpPr txBox="1"/>
          <p:nvPr/>
        </p:nvSpPr>
        <p:spPr>
          <a:xfrm>
            <a:off x="2353962" y="5381415"/>
            <a:ext cx="4125971" cy="275590"/>
          </a:xfrm>
          <a:prstGeom prst="rect">
            <a:avLst/>
          </a:prstGeom>
          <a:noFill/>
        </p:spPr>
        <p:txBody>
          <a:bodyPr wrap="square" rtlCol="0">
            <a:spAutoFit/>
          </a:bodyPr>
          <a:lstStyle/>
          <a:p>
            <a:r>
              <a:rPr lang="en-US" altLang="zh-CN" sz="1200" dirty="0">
                <a:solidFill>
                  <a:srgbClr val="0070C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http://wnzhang.net</a:t>
            </a:r>
            <a:endParaRPr lang="zh-CN" altLang="en-US" sz="1200" dirty="0">
              <a:solidFill>
                <a:srgbClr val="0070C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Tree>
    <p:extLst>
      <p:ext uri="{BB962C8B-B14F-4D97-AF65-F5344CB8AC3E}">
        <p14:creationId xmlns:p14="http://schemas.microsoft.com/office/powerpoint/2010/main" val="170874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17C463C0-0330-452F-BB71-44A1A9B6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909" y="1439369"/>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两种人工智能任务类型</a:t>
            </a: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4621100" cy="51274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预测型任务</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根据数据预测所需输出（</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生成数据实例（</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决策型任务</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在动态环境中采取行动（</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转变到新的状态</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获得即时奖励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随着时间的推移最大化累计奖励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Learning from interaction in a trial-and-error manner</a:t>
            </a:r>
          </a:p>
        </p:txBody>
      </p:sp>
      <p:pic>
        <p:nvPicPr>
          <p:cNvPr id="9" name="图片 8">
            <a:extLst>
              <a:ext uri="{FF2B5EF4-FFF2-40B4-BE49-F238E27FC236}">
                <a16:creationId xmlns:a16="http://schemas.microsoft.com/office/drawing/2014/main" id="{B8CF99F6-7860-4AE6-B447-650A0B30824D}"/>
              </a:ext>
            </a:extLst>
          </p:cNvPr>
          <p:cNvPicPr>
            <a:picLocks noChangeAspect="1"/>
          </p:cNvPicPr>
          <p:nvPr/>
        </p:nvPicPr>
        <p:blipFill>
          <a:blip r:embed="rId3"/>
          <a:stretch>
            <a:fillRect/>
          </a:stretch>
        </p:blipFill>
        <p:spPr>
          <a:xfrm>
            <a:off x="5959369" y="4025172"/>
            <a:ext cx="2552700" cy="1794779"/>
          </a:xfrm>
          <a:prstGeom prst="rect">
            <a:avLst/>
          </a:prstGeom>
        </p:spPr>
      </p:pic>
      <p:sp>
        <p:nvSpPr>
          <p:cNvPr id="10" name="箭头: 右 9">
            <a:extLst>
              <a:ext uri="{FF2B5EF4-FFF2-40B4-BE49-F238E27FC236}">
                <a16:creationId xmlns:a16="http://schemas.microsoft.com/office/drawing/2014/main" id="{28A71D21-DFFE-454D-8CF7-2644D09B189C}"/>
              </a:ext>
            </a:extLst>
          </p:cNvPr>
          <p:cNvSpPr/>
          <p:nvPr/>
        </p:nvSpPr>
        <p:spPr>
          <a:xfrm rot="5400000">
            <a:off x="6925456" y="3492708"/>
            <a:ext cx="546204" cy="2705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426046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115D03-16FF-4CE2-BCB4-20FE5F45D80A}"/>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4" name="标题 3">
            <a:extLst>
              <a:ext uri="{FF2B5EF4-FFF2-40B4-BE49-F238E27FC236}">
                <a16:creationId xmlns:a16="http://schemas.microsoft.com/office/drawing/2014/main" id="{6873A0C8-9088-49C2-BFC7-819BC646E9DC}"/>
              </a:ext>
            </a:extLst>
          </p:cNvPr>
          <p:cNvSpPr>
            <a:spLocks noGrp="1"/>
          </p:cNvSpPr>
          <p:nvPr>
            <p:ph type="title"/>
          </p:nvPr>
        </p:nvSpPr>
        <p:spPr/>
        <p:txBody>
          <a:bodyPr/>
          <a:lstStyle/>
          <a:p>
            <a:r>
              <a:rPr lang="zh-CN" altLang="en-US" dirty="0"/>
              <a:t>决策和预测的不同</a:t>
            </a:r>
          </a:p>
        </p:txBody>
      </p:sp>
      <p:sp>
        <p:nvSpPr>
          <p:cNvPr id="5" name="内容占位符 4">
            <a:extLst>
              <a:ext uri="{FF2B5EF4-FFF2-40B4-BE49-F238E27FC236}">
                <a16:creationId xmlns:a16="http://schemas.microsoft.com/office/drawing/2014/main" id="{1BF6D8C5-C841-4700-982D-52C851E7287B}"/>
              </a:ext>
            </a:extLst>
          </p:cNvPr>
          <p:cNvSpPr>
            <a:spLocks noGrp="1"/>
          </p:cNvSpPr>
          <p:nvPr>
            <p:ph sz="quarter" idx="13"/>
          </p:nvPr>
        </p:nvSpPr>
        <p:spPr>
          <a:xfrm>
            <a:off x="502444" y="4362450"/>
            <a:ext cx="4360501" cy="1935164"/>
          </a:xfrm>
        </p:spPr>
        <p:txBody>
          <a:bodyPr>
            <a:normAutofit/>
          </a:bodyPr>
          <a:lstStyle/>
          <a:p>
            <a:r>
              <a:rPr lang="zh-CN" altLang="en-US" sz="2000" dirty="0"/>
              <a:t>决策亲自改变世界</a:t>
            </a:r>
            <a:endParaRPr lang="en-US" altLang="zh-CN" sz="2000" dirty="0"/>
          </a:p>
          <a:p>
            <a:pPr lvl="1"/>
            <a:r>
              <a:rPr lang="zh-CN" altLang="en-US" sz="1800" dirty="0"/>
              <a:t>医生或者</a:t>
            </a:r>
            <a:r>
              <a:rPr lang="en-US" altLang="zh-CN" sz="1800" dirty="0"/>
              <a:t>AI</a:t>
            </a:r>
            <a:r>
              <a:rPr lang="zh-CN" altLang="en-US" sz="1800" dirty="0"/>
              <a:t>直接给病人下达治疗方案</a:t>
            </a:r>
            <a:endParaRPr lang="en-US" altLang="zh-CN" sz="2000" dirty="0"/>
          </a:p>
          <a:p>
            <a:r>
              <a:rPr lang="zh-CN" altLang="en-US" sz="2000" dirty="0"/>
              <a:t>预测辅助别人改变世界</a:t>
            </a:r>
            <a:endParaRPr lang="en-US" altLang="zh-CN" sz="2000" dirty="0"/>
          </a:p>
          <a:p>
            <a:pPr lvl="1"/>
            <a:r>
              <a:rPr lang="en-US" altLang="zh-CN" sz="1800" dirty="0"/>
              <a:t>AI</a:t>
            </a:r>
            <a:r>
              <a:rPr lang="zh-CN" altLang="en-US" sz="1800" dirty="0"/>
              <a:t>告诉医生病人可能的得病预测，医生综合各方面判断最后给病人下达治疗方案</a:t>
            </a:r>
            <a:endParaRPr lang="en-US" altLang="zh-CN" sz="1800" dirty="0"/>
          </a:p>
          <a:p>
            <a:pPr lvl="1"/>
            <a:endParaRPr lang="zh-CN" altLang="en-US" sz="1800" dirty="0"/>
          </a:p>
        </p:txBody>
      </p:sp>
      <p:pic>
        <p:nvPicPr>
          <p:cNvPr id="6" name="图片 5">
            <a:extLst>
              <a:ext uri="{FF2B5EF4-FFF2-40B4-BE49-F238E27FC236}">
                <a16:creationId xmlns:a16="http://schemas.microsoft.com/office/drawing/2014/main" id="{F6B096BF-DFE3-409D-867C-1FB5589A28E0}"/>
              </a:ext>
            </a:extLst>
          </p:cNvPr>
          <p:cNvPicPr>
            <a:picLocks noChangeAspect="1"/>
          </p:cNvPicPr>
          <p:nvPr/>
        </p:nvPicPr>
        <p:blipFill>
          <a:blip r:embed="rId2"/>
          <a:stretch>
            <a:fillRect/>
          </a:stretch>
        </p:blipFill>
        <p:spPr>
          <a:xfrm>
            <a:off x="5125800" y="3962776"/>
            <a:ext cx="3522120" cy="2242964"/>
          </a:xfrm>
          <a:prstGeom prst="rect">
            <a:avLst/>
          </a:prstGeom>
        </p:spPr>
      </p:pic>
      <p:sp>
        <p:nvSpPr>
          <p:cNvPr id="18" name="内容占位符 2">
            <a:extLst>
              <a:ext uri="{FF2B5EF4-FFF2-40B4-BE49-F238E27FC236}">
                <a16:creationId xmlns:a16="http://schemas.microsoft.com/office/drawing/2014/main" id="{9E76F0BB-581E-4743-B833-FAFA848BE9C4}"/>
              </a:ext>
            </a:extLst>
          </p:cNvPr>
          <p:cNvSpPr txBox="1">
            <a:spLocks/>
          </p:cNvSpPr>
          <p:nvPr/>
        </p:nvSpPr>
        <p:spPr>
          <a:xfrm>
            <a:off x="502442" y="1250265"/>
            <a:ext cx="8145477" cy="2490570"/>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AAF5"/>
              </a:buClr>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决策下达到环境中，直接改变环境</a:t>
            </a: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未来发展随之改变</a:t>
            </a:r>
            <a:endParaRPr kumimoji="0" lang="en-US" altLang="zh-CN"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kumimoji="0" lang="zh-CN" altLang="en-US"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“做决策，担责任”</a:t>
            </a:r>
            <a:endParaRPr kumimoji="0" lang="en-US" altLang="zh-CN"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预测仅产生信号，不考虑环境的改变</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预测的信号是否用、怎么用，不需要考虑</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占位符 3">
            <a:extLst>
              <a:ext uri="{FF2B5EF4-FFF2-40B4-BE49-F238E27FC236}">
                <a16:creationId xmlns:a16="http://schemas.microsoft.com/office/drawing/2014/main" id="{A6EB133D-93B1-AC9A-E1FE-A6F783D53D93}"/>
              </a:ext>
            </a:extLst>
          </p:cNvPr>
          <p:cNvSpPr txBox="1"/>
          <p:nvPr/>
        </p:nvSpPr>
        <p:spPr>
          <a:xfrm>
            <a:off x="502443" y="3839845"/>
            <a:ext cx="1708653"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智慧医疗</a:t>
            </a:r>
          </a:p>
        </p:txBody>
      </p:sp>
    </p:spTree>
    <p:extLst>
      <p:ext uri="{BB962C8B-B14F-4D97-AF65-F5344CB8AC3E}">
        <p14:creationId xmlns:p14="http://schemas.microsoft.com/office/powerpoint/2010/main" val="28824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BFF3AE4-8046-4605-B662-E89627CD9399}"/>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4" name="标题 3">
            <a:extLst>
              <a:ext uri="{FF2B5EF4-FFF2-40B4-BE49-F238E27FC236}">
                <a16:creationId xmlns:a16="http://schemas.microsoft.com/office/drawing/2014/main" id="{23E9AB6F-438B-41A7-81A7-2B4296DBB26F}"/>
              </a:ext>
            </a:extLst>
          </p:cNvPr>
          <p:cNvSpPr>
            <a:spLocks noGrp="1"/>
          </p:cNvSpPr>
          <p:nvPr>
            <p:ph type="title"/>
          </p:nvPr>
        </p:nvSpPr>
        <p:spPr>
          <a:xfrm>
            <a:off x="779488" y="2"/>
            <a:ext cx="7860877" cy="1028699"/>
          </a:xfrm>
        </p:spPr>
        <p:txBody>
          <a:bodyPr/>
          <a:lstStyle/>
          <a:p>
            <a:r>
              <a:rPr lang="zh-CN" altLang="en-US" dirty="0"/>
              <a:t>序贯决策（</a:t>
            </a:r>
            <a:r>
              <a:rPr lang="en-US" altLang="zh-CN" dirty="0"/>
              <a:t>Sequential Decision Making</a:t>
            </a:r>
            <a:r>
              <a:rPr lang="zh-CN" altLang="en-US" dirty="0"/>
              <a:t>）</a:t>
            </a:r>
          </a:p>
        </p:txBody>
      </p:sp>
      <p:sp>
        <p:nvSpPr>
          <p:cNvPr id="6" name="标题 3">
            <a:extLst>
              <a:ext uri="{FF2B5EF4-FFF2-40B4-BE49-F238E27FC236}">
                <a16:creationId xmlns:a16="http://schemas.microsoft.com/office/drawing/2014/main" id="{A27C76DC-B449-4634-9606-08C4D9287CF1}"/>
              </a:ext>
            </a:extLst>
          </p:cNvPr>
          <p:cNvSpPr txBox="1">
            <a:spLocks/>
          </p:cNvSpPr>
          <p:nvPr/>
        </p:nvSpPr>
        <p:spPr>
          <a:xfrm>
            <a:off x="844288" y="5868191"/>
            <a:ext cx="7860877" cy="596701"/>
          </a:xfrm>
          <a:prstGeom prst="rect">
            <a:avLst/>
          </a:prstGeom>
        </p:spPr>
        <p:txBody>
          <a:bodyPr vert="horz" lIns="91440" tIns="45720" rIns="91440" bIns="45720" rtlCol="0" anchor="b">
            <a:normAutofit/>
          </a:bodyPr>
          <a:lstStyle>
            <a:lvl1pPr algn="l" defTabSz="685165" rtl="0" eaLnBrk="1" latinLnBrk="0" hangingPunct="1">
              <a:lnSpc>
                <a:spcPct val="90000"/>
              </a:lnSpc>
              <a:spcBef>
                <a:spcPct val="0"/>
              </a:spcBef>
              <a:buNone/>
              <a:defRPr sz="2800" b="1" kern="120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zh-CN" altLang="en-US" dirty="0"/>
              <a:t>绝大多数序贯决策问题，可以用</a:t>
            </a:r>
            <a:r>
              <a:rPr lang="zh-CN" altLang="en-US" dirty="0">
                <a:solidFill>
                  <a:srgbClr val="00B0F0"/>
                </a:solidFill>
              </a:rPr>
              <a:t>强化学习</a:t>
            </a:r>
            <a:r>
              <a:rPr lang="zh-CN" altLang="en-US" dirty="0"/>
              <a:t>来解</a:t>
            </a:r>
          </a:p>
        </p:txBody>
      </p:sp>
      <p:pic>
        <p:nvPicPr>
          <p:cNvPr id="4098" name="Picture 2" descr="Sequential Decision Making | Learning &amp; Adaptive Systems Group">
            <a:extLst>
              <a:ext uri="{FF2B5EF4-FFF2-40B4-BE49-F238E27FC236}">
                <a16:creationId xmlns:a16="http://schemas.microsoft.com/office/drawing/2014/main" id="{D85A6020-E30B-ED20-5619-B4D68510C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5385"/>
            <a:ext cx="9144000" cy="228758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9E682DB-C113-024E-3A13-941433D9D58C}"/>
              </a:ext>
            </a:extLst>
          </p:cNvPr>
          <p:cNvSpPr txBox="1"/>
          <p:nvPr/>
        </p:nvSpPr>
        <p:spPr>
          <a:xfrm>
            <a:off x="779488" y="2263520"/>
            <a:ext cx="7740244" cy="646331"/>
          </a:xfrm>
          <a:prstGeom prst="rect">
            <a:avLst/>
          </a:prstGeom>
          <a:noFill/>
        </p:spPr>
        <p:txBody>
          <a:bodyPr wrap="square">
            <a:spAutoFit/>
          </a:bodyPr>
          <a:lstStyle/>
          <a:p>
            <a:r>
              <a:rPr lang="en-US" altLang="zh-CN" b="0" i="0" dirty="0">
                <a:solidFill>
                  <a:srgbClr val="2E2E2E"/>
                </a:solidFill>
                <a:effectLst/>
                <a:latin typeface="NexusSans"/>
              </a:rPr>
              <a:t>Sequential decision making describes a situation where the decision maker (DM) makes successive observations of a process before a final decision is made.</a:t>
            </a:r>
            <a:endParaRPr lang="zh-CN" altLang="en-US" dirty="0"/>
          </a:p>
        </p:txBody>
      </p:sp>
      <p:sp>
        <p:nvSpPr>
          <p:cNvPr id="9" name="内容占位符 2">
            <a:extLst>
              <a:ext uri="{FF2B5EF4-FFF2-40B4-BE49-F238E27FC236}">
                <a16:creationId xmlns:a16="http://schemas.microsoft.com/office/drawing/2014/main" id="{A6D4B99B-26F4-C835-21F9-90A4710093E5}"/>
              </a:ext>
            </a:extLst>
          </p:cNvPr>
          <p:cNvSpPr txBox="1">
            <a:spLocks/>
          </p:cNvSpPr>
          <p:nvPr/>
        </p:nvSpPr>
        <p:spPr>
          <a:xfrm>
            <a:off x="502442" y="1319431"/>
            <a:ext cx="8145477" cy="96055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AAF5"/>
              </a:buClr>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序贯决策</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决策者序贯地做出一个个决策，并接续看到新的观测，直到最终任务结束。</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24606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t>强化学习应用案例：无人驾驶小车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0" name="内容占位符 2"/>
          <p:cNvSpPr txBox="1"/>
          <p:nvPr/>
        </p:nvSpPr>
        <p:spPr>
          <a:xfrm>
            <a:off x="504825" y="4819015"/>
            <a:ext cx="8138160" cy="21399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None/>
              <a:tabLst/>
              <a:defRPr/>
            </a:pPr>
            <a:endPar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页脚占位符 2"/>
          <p:cNvSpPr txBox="1">
            <a:spLocks/>
          </p:cNvSpPr>
          <p:nvPr/>
        </p:nvSpPr>
        <p:spPr>
          <a:xfrm>
            <a:off x="502443" y="6366128"/>
            <a:ext cx="4683706" cy="206381"/>
          </a:xfrm>
          <a:prstGeom prst="rect">
            <a:avLst/>
          </a:prstGeom>
        </p:spPr>
        <p:txBody>
          <a:bodyPr vert="horz" lIns="91440" tIns="45720" rIns="91440" bIns="45720" rtlCol="0" anchor="ctr"/>
          <a:lstStyle>
            <a:defPPr>
              <a:defRPr lang="zh-CN"/>
            </a:defPPr>
            <a:lvl1pPr marL="0" algn="l" defTabSz="914400" rtl="0" eaLnBrk="1" latinLnBrk="0" hangingPunct="1">
              <a:defRPr sz="1000" b="0" kern="120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Alex Kendall et.al, Learning to Drive in a Day. ICRA 2019: 8248-8254</a:t>
            </a:r>
          </a:p>
        </p:txBody>
      </p:sp>
      <p:pic>
        <p:nvPicPr>
          <p:cNvPr id="3" name="Learning to drive in a day">
            <a:hlinkClick r:id="" action="ppaction://media"/>
            <a:extLst>
              <a:ext uri="{FF2B5EF4-FFF2-40B4-BE49-F238E27FC236}">
                <a16:creationId xmlns:a16="http://schemas.microsoft.com/office/drawing/2014/main" id="{FC269D04-5B12-4BBA-B6DB-2F55BD90F7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62636"/>
            <a:ext cx="9144000" cy="5143891"/>
          </a:xfrm>
          <a:prstGeom prst="rect">
            <a:avLst/>
          </a:prstGeom>
        </p:spPr>
      </p:pic>
      <p:sp>
        <p:nvSpPr>
          <p:cNvPr id="5" name="矩形 4">
            <a:extLst>
              <a:ext uri="{FF2B5EF4-FFF2-40B4-BE49-F238E27FC236}">
                <a16:creationId xmlns:a16="http://schemas.microsoft.com/office/drawing/2014/main" id="{BC01CDED-FFAC-489C-A808-34D2A032F3B9}"/>
              </a:ext>
            </a:extLst>
          </p:cNvPr>
          <p:cNvSpPr/>
          <p:nvPr/>
        </p:nvSpPr>
        <p:spPr>
          <a:xfrm>
            <a:off x="501015" y="6510339"/>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Arial"/>
                <a:ea typeface="阿里巴巴普惠体 R" panose="00020600040101010101" pitchFamily="18" charset="-122"/>
                <a:cs typeface="+mn-cs"/>
              </a:rPr>
              <a:t>https://www.youtube.com/watch?v=eRwTbRtnT1I</a:t>
            </a:r>
          </a:p>
        </p:txBody>
      </p:sp>
      <p:pic>
        <p:nvPicPr>
          <p:cNvPr id="6" name="图片 5">
            <a:extLst>
              <a:ext uri="{FF2B5EF4-FFF2-40B4-BE49-F238E27FC236}">
                <a16:creationId xmlns:a16="http://schemas.microsoft.com/office/drawing/2014/main" id="{6045F512-0AF2-4C10-A9B6-4800B8F0A9BD}"/>
              </a:ext>
            </a:extLst>
          </p:cNvPr>
          <p:cNvPicPr>
            <a:picLocks noChangeAspect="1"/>
          </p:cNvPicPr>
          <p:nvPr/>
        </p:nvPicPr>
        <p:blipFill>
          <a:blip r:embed="rId6"/>
          <a:stretch>
            <a:fillRect/>
          </a:stretch>
        </p:blipFill>
        <p:spPr>
          <a:xfrm>
            <a:off x="0" y="1019278"/>
            <a:ext cx="9144000" cy="5187249"/>
          </a:xfrm>
          <a:prstGeom prst="rect">
            <a:avLst/>
          </a:prstGeom>
        </p:spPr>
      </p:pic>
    </p:spTree>
    <p:extLst>
      <p:ext uri="{BB962C8B-B14F-4D97-AF65-F5344CB8AC3E}">
        <p14:creationId xmlns:p14="http://schemas.microsoft.com/office/powerpoint/2010/main" val="3446219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565" fill="hold"/>
                                        <p:tgtEl>
                                          <p:spTgt spid="3"/>
                                        </p:tgtEl>
                                      </p:cBhvr>
                                    </p:cmd>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2A10262-039A-48FB-88F3-E0D3CA3725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4" name="标题 3">
            <a:extLst>
              <a:ext uri="{FF2B5EF4-FFF2-40B4-BE49-F238E27FC236}">
                <a16:creationId xmlns:a16="http://schemas.microsoft.com/office/drawing/2014/main" id="{A1589736-95B9-45E6-AD2C-CF2567B05068}"/>
              </a:ext>
            </a:extLst>
          </p:cNvPr>
          <p:cNvSpPr>
            <a:spLocks noGrp="1"/>
          </p:cNvSpPr>
          <p:nvPr>
            <p:ph type="title"/>
          </p:nvPr>
        </p:nvSpPr>
        <p:spPr/>
        <p:txBody>
          <a:bodyPr/>
          <a:lstStyle/>
          <a:p>
            <a:r>
              <a:rPr lang="zh-CN" altLang="en-US" dirty="0"/>
              <a:t>主要内容</a:t>
            </a:r>
          </a:p>
        </p:txBody>
      </p:sp>
      <p:sp>
        <p:nvSpPr>
          <p:cNvPr id="5" name="内容占位符 4">
            <a:extLst>
              <a:ext uri="{FF2B5EF4-FFF2-40B4-BE49-F238E27FC236}">
                <a16:creationId xmlns:a16="http://schemas.microsoft.com/office/drawing/2014/main" id="{549D3D9A-86A9-48C1-B42A-C161451D5884}"/>
              </a:ext>
            </a:extLst>
          </p:cNvPr>
          <p:cNvSpPr>
            <a:spLocks noGrp="1"/>
          </p:cNvSpPr>
          <p:nvPr>
            <p:ph sz="quarter" idx="13"/>
          </p:nvPr>
        </p:nvSpPr>
        <p:spPr>
          <a:xfrm>
            <a:off x="502444" y="1670400"/>
            <a:ext cx="8137922" cy="4466875"/>
          </a:xfrm>
        </p:spPr>
        <p:txBody>
          <a:bodyPr>
            <a:normAutofit/>
          </a:bodyPr>
          <a:lstStyle/>
          <a:p>
            <a:r>
              <a:rPr lang="zh-CN" altLang="en-US" sz="2400" dirty="0"/>
              <a:t>面向决策任务的人工智能</a:t>
            </a:r>
            <a:endParaRPr lang="en-US" altLang="zh-CN" sz="2400" dirty="0"/>
          </a:p>
          <a:p>
            <a:endParaRPr lang="en-US" altLang="zh-CN" sz="2400" dirty="0"/>
          </a:p>
          <a:p>
            <a:r>
              <a:rPr lang="zh-CN" altLang="en-US" sz="2400" dirty="0">
                <a:solidFill>
                  <a:srgbClr val="00B0F0"/>
                </a:solidFill>
              </a:rPr>
              <a:t>强化学习的基础概念和研究前沿</a:t>
            </a:r>
            <a:endParaRPr lang="en-US" altLang="zh-CN" sz="2400" dirty="0">
              <a:solidFill>
                <a:srgbClr val="00B0F0"/>
              </a:solidFill>
            </a:endParaRPr>
          </a:p>
          <a:p>
            <a:endParaRPr lang="en-US" altLang="zh-CN" sz="2400" dirty="0"/>
          </a:p>
          <a:p>
            <a:r>
              <a:rPr lang="zh-CN" altLang="en-US" sz="2400" dirty="0"/>
              <a:t>强化学习的落地现状与挑战</a:t>
            </a:r>
          </a:p>
        </p:txBody>
      </p:sp>
    </p:spTree>
    <p:extLst>
      <p:ext uri="{BB962C8B-B14F-4D97-AF65-F5344CB8AC3E}">
        <p14:creationId xmlns:p14="http://schemas.microsoft.com/office/powerpoint/2010/main" val="30454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强化学习定义</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9210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通过从</a:t>
            </a:r>
            <a:r>
              <a:rPr kumimoji="0" lang="zh-CN" altLang="en-US" sz="2000" b="0" i="0" u="none" strike="noStrike" kern="1200" cap="none" spc="0" normalizeH="0" baseline="0" noProof="0" dirty="0">
                <a:ln>
                  <a:noFill/>
                </a:ln>
                <a:solidFill>
                  <a:srgbClr val="00B0F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交互中学习</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来实现目标的计算方法</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三个方面：</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感知：在某种程度上感知环境的状态</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行动：可以采取行动来影响状态或者达到目标</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目标：随着时间推移最大化累积奖励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5" name="组合 24">
            <a:extLst>
              <a:ext uri="{FF2B5EF4-FFF2-40B4-BE49-F238E27FC236}">
                <a16:creationId xmlns:a16="http://schemas.microsoft.com/office/drawing/2014/main" id="{3BCF1D15-2106-4F08-8C0B-1C02A1408A71}"/>
              </a:ext>
            </a:extLst>
          </p:cNvPr>
          <p:cNvGrpSpPr/>
          <p:nvPr/>
        </p:nvGrpSpPr>
        <p:grpSpPr>
          <a:xfrm>
            <a:off x="1867672" y="1987839"/>
            <a:ext cx="5615986" cy="2911109"/>
            <a:chOff x="685227" y="1178511"/>
            <a:chExt cx="7218686" cy="4318569"/>
          </a:xfrm>
        </p:grpSpPr>
        <p:pic>
          <p:nvPicPr>
            <p:cNvPr id="17" name="图片 16">
              <a:extLst>
                <a:ext uri="{FF2B5EF4-FFF2-40B4-BE49-F238E27FC236}">
                  <a16:creationId xmlns:a16="http://schemas.microsoft.com/office/drawing/2014/main" id="{05B535EA-44DA-4754-B04C-ABF628861633}"/>
                </a:ext>
              </a:extLst>
            </p:cNvPr>
            <p:cNvPicPr>
              <a:picLocks noChangeAspect="1"/>
            </p:cNvPicPr>
            <p:nvPr/>
          </p:nvPicPr>
          <p:blipFill>
            <a:blip r:embed="rId2"/>
            <a:stretch>
              <a:fillRect/>
            </a:stretch>
          </p:blipFill>
          <p:spPr>
            <a:xfrm>
              <a:off x="3284278" y="2066701"/>
              <a:ext cx="2344783" cy="1976047"/>
            </a:xfrm>
            <a:prstGeom prst="rect">
              <a:avLst/>
            </a:prstGeom>
          </p:spPr>
        </p:pic>
        <p:sp>
          <p:nvSpPr>
            <p:cNvPr id="18" name="右箭头 4">
              <a:extLst>
                <a:ext uri="{FF2B5EF4-FFF2-40B4-BE49-F238E27FC236}">
                  <a16:creationId xmlns:a16="http://schemas.microsoft.com/office/drawing/2014/main" id="{936E565E-BBFA-4901-8322-C4BAA20F7F7B}"/>
                </a:ext>
              </a:extLst>
            </p:cNvPr>
            <p:cNvSpPr/>
            <p:nvPr/>
          </p:nvSpPr>
          <p:spPr>
            <a:xfrm>
              <a:off x="14816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右箭头 5">
              <a:extLst>
                <a:ext uri="{FF2B5EF4-FFF2-40B4-BE49-F238E27FC236}">
                  <a16:creationId xmlns:a16="http://schemas.microsoft.com/office/drawing/2014/main" id="{C273446C-1C54-4104-B7B7-3716C0199ECB}"/>
                </a:ext>
              </a:extLst>
            </p:cNvPr>
            <p:cNvSpPr/>
            <p:nvPr/>
          </p:nvSpPr>
          <p:spPr>
            <a:xfrm>
              <a:off x="59012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右箭头 6">
              <a:extLst>
                <a:ext uri="{FF2B5EF4-FFF2-40B4-BE49-F238E27FC236}">
                  <a16:creationId xmlns:a16="http://schemas.microsoft.com/office/drawing/2014/main" id="{619440AC-C389-409E-B89B-FC4544C2CD4D}"/>
                </a:ext>
              </a:extLst>
            </p:cNvPr>
            <p:cNvSpPr/>
            <p:nvPr/>
          </p:nvSpPr>
          <p:spPr>
            <a:xfrm rot="16200000">
              <a:off x="3774000" y="4671806"/>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565DD614-2700-4697-8CB0-9D757517283B}"/>
                </a:ext>
              </a:extLst>
            </p:cNvPr>
            <p:cNvSpPr txBox="1"/>
            <p:nvPr/>
          </p:nvSpPr>
          <p:spPr>
            <a:xfrm>
              <a:off x="685227" y="1933106"/>
              <a:ext cx="2926572" cy="9588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observation</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文本框 21">
              <a:extLst>
                <a:ext uri="{FF2B5EF4-FFF2-40B4-BE49-F238E27FC236}">
                  <a16:creationId xmlns:a16="http://schemas.microsoft.com/office/drawing/2014/main" id="{64325EC3-29CC-4FED-BD52-AEAF737EC3E9}"/>
                </a:ext>
              </a:extLst>
            </p:cNvPr>
            <p:cNvSpPr txBox="1"/>
            <p:nvPr/>
          </p:nvSpPr>
          <p:spPr>
            <a:xfrm>
              <a:off x="5618438" y="2299996"/>
              <a:ext cx="2285475" cy="5478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action</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文本框 22">
              <a:extLst>
                <a:ext uri="{FF2B5EF4-FFF2-40B4-BE49-F238E27FC236}">
                  <a16:creationId xmlns:a16="http://schemas.microsoft.com/office/drawing/2014/main" id="{C183BF8C-5AB6-4E83-B5A0-D251D4B7AC9F}"/>
                </a:ext>
              </a:extLst>
            </p:cNvPr>
            <p:cNvSpPr txBox="1"/>
            <p:nvPr/>
          </p:nvSpPr>
          <p:spPr>
            <a:xfrm>
              <a:off x="2768240" y="4257343"/>
              <a:ext cx="1834232" cy="9588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reward</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文本框 23">
              <a:extLst>
                <a:ext uri="{FF2B5EF4-FFF2-40B4-BE49-F238E27FC236}">
                  <a16:creationId xmlns:a16="http://schemas.microsoft.com/office/drawing/2014/main" id="{94E946DD-9AF5-4357-821F-A438D30DC113}"/>
                </a:ext>
              </a:extLst>
            </p:cNvPr>
            <p:cNvSpPr txBox="1"/>
            <p:nvPr/>
          </p:nvSpPr>
          <p:spPr>
            <a:xfrm>
              <a:off x="3321910" y="1178511"/>
              <a:ext cx="2526550" cy="5478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extLst>
      <p:ext uri="{BB962C8B-B14F-4D97-AF65-F5344CB8AC3E}">
        <p14:creationId xmlns:p14="http://schemas.microsoft.com/office/powerpoint/2010/main" val="2226875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强化学习交互过程</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880719" y="1602189"/>
            <a:ext cx="3757647"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在每一步 </a:t>
            </a:r>
            <a:r>
              <a:rPr kumimoji="0" lang="en-US" altLang="zh-CN" sz="20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获得观察 </a:t>
            </a:r>
            <a:r>
              <a:rPr kumimoji="0" lang="en-US" altLang="zh-CN" sz="1800" b="0" i="1" u="none" strike="noStrike" kern="1200" cap="none" spc="0" normalizeH="0" baseline="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获得奖励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执行行动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获得行动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给出观察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给出奖励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en-US" altLang="zh-CN" sz="20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在环境这一步增加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5" name="组合 34">
            <a:extLst>
              <a:ext uri="{FF2B5EF4-FFF2-40B4-BE49-F238E27FC236}">
                <a16:creationId xmlns:a16="http://schemas.microsoft.com/office/drawing/2014/main" id="{4A76B992-4F8C-4484-A168-81CB2A8D091A}"/>
              </a:ext>
            </a:extLst>
          </p:cNvPr>
          <p:cNvGrpSpPr/>
          <p:nvPr/>
        </p:nvGrpSpPr>
        <p:grpSpPr>
          <a:xfrm>
            <a:off x="681738" y="1169635"/>
            <a:ext cx="3649225" cy="5588592"/>
            <a:chOff x="681738" y="1169635"/>
            <a:chExt cx="3649225" cy="5588592"/>
          </a:xfrm>
        </p:grpSpPr>
        <p:pic>
          <p:nvPicPr>
            <p:cNvPr id="9" name="图片 8">
              <a:extLst>
                <a:ext uri="{FF2B5EF4-FFF2-40B4-BE49-F238E27FC236}">
                  <a16:creationId xmlns:a16="http://schemas.microsoft.com/office/drawing/2014/main" id="{C4FBC61E-942A-456B-A1CC-D28D3CFE7333}"/>
                </a:ext>
              </a:extLst>
            </p:cNvPr>
            <p:cNvPicPr>
              <a:picLocks noChangeAspect="1"/>
            </p:cNvPicPr>
            <p:nvPr/>
          </p:nvPicPr>
          <p:blipFill rotWithShape="1">
            <a:blip r:embed="rId2"/>
            <a:srcRect t="2911"/>
            <a:stretch/>
          </p:blipFill>
          <p:spPr>
            <a:xfrm>
              <a:off x="1509107" y="1511058"/>
              <a:ext cx="1882926" cy="1568818"/>
            </a:xfrm>
            <a:prstGeom prst="rect">
              <a:avLst/>
            </a:prstGeom>
          </p:spPr>
        </p:pic>
        <p:pic>
          <p:nvPicPr>
            <p:cNvPr id="10" name="图片 9">
              <a:extLst>
                <a:ext uri="{FF2B5EF4-FFF2-40B4-BE49-F238E27FC236}">
                  <a16:creationId xmlns:a16="http://schemas.microsoft.com/office/drawing/2014/main" id="{08C9705E-7653-4B26-88D7-D20D56636EBC}"/>
                </a:ext>
              </a:extLst>
            </p:cNvPr>
            <p:cNvPicPr>
              <a:picLocks noChangeAspect="1"/>
            </p:cNvPicPr>
            <p:nvPr/>
          </p:nvPicPr>
          <p:blipFill>
            <a:blip r:embed="rId3"/>
            <a:stretch>
              <a:fillRect/>
            </a:stretch>
          </p:blipFill>
          <p:spPr>
            <a:xfrm>
              <a:off x="1371460" y="4456179"/>
              <a:ext cx="2158220" cy="1949619"/>
            </a:xfrm>
            <a:prstGeom prst="rect">
              <a:avLst/>
            </a:prstGeom>
          </p:spPr>
        </p:pic>
        <p:cxnSp>
          <p:nvCxnSpPr>
            <p:cNvPr id="12" name="直接箭头连接符 11">
              <a:extLst>
                <a:ext uri="{FF2B5EF4-FFF2-40B4-BE49-F238E27FC236}">
                  <a16:creationId xmlns:a16="http://schemas.microsoft.com/office/drawing/2014/main" id="{9DB762E6-3FCB-4E7A-8CEC-3D14C1AE802A}"/>
                </a:ext>
              </a:extLst>
            </p:cNvPr>
            <p:cNvCxnSpPr>
              <a:cxnSpLocks/>
            </p:cNvCxnSpPr>
            <p:nvPr/>
          </p:nvCxnSpPr>
          <p:spPr>
            <a:xfrm flipV="1">
              <a:off x="2450570" y="3293617"/>
              <a:ext cx="0" cy="994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EAC416BB-E52F-4393-990F-383FFE85BC02}"/>
                </a:ext>
              </a:extLst>
            </p:cNvPr>
            <p:cNvCxnSpPr>
              <a:stCxn id="10" idx="1"/>
              <a:endCxn id="9" idx="1"/>
            </p:cNvCxnSpPr>
            <p:nvPr/>
          </p:nvCxnSpPr>
          <p:spPr>
            <a:xfrm rot="10800000" flipH="1">
              <a:off x="1371459" y="2295467"/>
              <a:ext cx="137647" cy="3135522"/>
            </a:xfrm>
            <a:prstGeom prst="bentConnector3">
              <a:avLst>
                <a:gd name="adj1" fmla="val -61109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36494852-1D96-4524-84D9-F53EC045760C}"/>
                </a:ext>
              </a:extLst>
            </p:cNvPr>
            <p:cNvCxnSpPr>
              <a:cxnSpLocks/>
              <a:stCxn id="9" idx="3"/>
              <a:endCxn id="10" idx="3"/>
            </p:cNvCxnSpPr>
            <p:nvPr/>
          </p:nvCxnSpPr>
          <p:spPr>
            <a:xfrm>
              <a:off x="3392033" y="2295467"/>
              <a:ext cx="137647" cy="3135522"/>
            </a:xfrm>
            <a:prstGeom prst="bentConnector3">
              <a:avLst>
                <a:gd name="adj1" fmla="val 6982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3BEE721-4FDE-48A2-AD0A-E64C80511524}"/>
                </a:ext>
              </a:extLst>
            </p:cNvPr>
            <p:cNvSpPr txBox="1"/>
            <p:nvPr/>
          </p:nvSpPr>
          <p:spPr>
            <a:xfrm>
              <a:off x="1841247" y="3621489"/>
              <a:ext cx="6392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sp>
          <p:nvSpPr>
            <p:cNvPr id="23" name="文本框 22">
              <a:extLst>
                <a:ext uri="{FF2B5EF4-FFF2-40B4-BE49-F238E27FC236}">
                  <a16:creationId xmlns:a16="http://schemas.microsoft.com/office/drawing/2014/main" id="{E15912E9-7FE7-43F7-8E7D-6A82B530C93B}"/>
                </a:ext>
              </a:extLst>
            </p:cNvPr>
            <p:cNvSpPr txBox="1"/>
            <p:nvPr/>
          </p:nvSpPr>
          <p:spPr>
            <a:xfrm>
              <a:off x="802843" y="1944780"/>
              <a:ext cx="596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p>
          </p:txBody>
        </p:sp>
        <p:sp>
          <p:nvSpPr>
            <p:cNvPr id="28" name="文本框 27">
              <a:extLst>
                <a:ext uri="{FF2B5EF4-FFF2-40B4-BE49-F238E27FC236}">
                  <a16:creationId xmlns:a16="http://schemas.microsoft.com/office/drawing/2014/main" id="{A0D7669A-4D84-4407-9F0B-DB2F0FA9719B}"/>
                </a:ext>
              </a:extLst>
            </p:cNvPr>
            <p:cNvSpPr txBox="1"/>
            <p:nvPr/>
          </p:nvSpPr>
          <p:spPr>
            <a:xfrm>
              <a:off x="3610761" y="1944780"/>
              <a:ext cx="6425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p>
          </p:txBody>
        </p:sp>
        <p:sp>
          <p:nvSpPr>
            <p:cNvPr id="29" name="文本框 28">
              <a:extLst>
                <a:ext uri="{FF2B5EF4-FFF2-40B4-BE49-F238E27FC236}">
                  <a16:creationId xmlns:a16="http://schemas.microsoft.com/office/drawing/2014/main" id="{3B0BC195-ED30-47FF-9A0F-00A826192E20}"/>
                </a:ext>
              </a:extLst>
            </p:cNvPr>
            <p:cNvSpPr txBox="1"/>
            <p:nvPr/>
          </p:nvSpPr>
          <p:spPr>
            <a:xfrm>
              <a:off x="2105583" y="1169635"/>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p>
          </p:txBody>
        </p:sp>
        <p:sp>
          <p:nvSpPr>
            <p:cNvPr id="30" name="文本框 29">
              <a:extLst>
                <a:ext uri="{FF2B5EF4-FFF2-40B4-BE49-F238E27FC236}">
                  <a16:creationId xmlns:a16="http://schemas.microsoft.com/office/drawing/2014/main" id="{47B6A41A-3D0B-463E-AFCF-A3BA521F62AC}"/>
                </a:ext>
              </a:extLst>
            </p:cNvPr>
            <p:cNvSpPr txBox="1"/>
            <p:nvPr/>
          </p:nvSpPr>
          <p:spPr>
            <a:xfrm>
              <a:off x="2224135" y="6419673"/>
              <a:ext cx="60200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3E412F5-68D7-451C-B40F-866A5E75D18A}"/>
                    </a:ext>
                  </a:extLst>
                </p:cNvPr>
                <p:cNvSpPr txBox="1"/>
                <p:nvPr/>
              </p:nvSpPr>
              <p:spPr>
                <a:xfrm>
                  <a:off x="681738" y="2309992"/>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1" name="文本框 30">
                  <a:extLst>
                    <a:ext uri="{FF2B5EF4-FFF2-40B4-BE49-F238E27FC236}">
                      <a16:creationId xmlns:a16="http://schemas.microsoft.com/office/drawing/2014/main" id="{E3E412F5-68D7-451C-B40F-866A5E75D18A}"/>
                    </a:ext>
                  </a:extLst>
                </p:cNvPr>
                <p:cNvSpPr txBox="1">
                  <a:spLocks noRot="1" noChangeAspect="1" noMove="1" noResize="1" noEditPoints="1" noAdjustHandles="1" noChangeArrowheads="1" noChangeShapeType="1" noTextEdit="1"/>
                </p:cNvSpPr>
                <p:nvPr/>
              </p:nvSpPr>
              <p:spPr>
                <a:xfrm>
                  <a:off x="681738" y="2309992"/>
                  <a:ext cx="839110"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61AA8D4-50CC-47C1-AEB4-97E0978EF9E1}"/>
                    </a:ext>
                  </a:extLst>
                </p:cNvPr>
                <p:cNvSpPr txBox="1"/>
                <p:nvPr/>
              </p:nvSpPr>
              <p:spPr>
                <a:xfrm>
                  <a:off x="3491853" y="2312391"/>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2" name="文本框 31">
                  <a:extLst>
                    <a:ext uri="{FF2B5EF4-FFF2-40B4-BE49-F238E27FC236}">
                      <a16:creationId xmlns:a16="http://schemas.microsoft.com/office/drawing/2014/main" id="{561AA8D4-50CC-47C1-AEB4-97E0978EF9E1}"/>
                    </a:ext>
                  </a:extLst>
                </p:cNvPr>
                <p:cNvSpPr txBox="1">
                  <a:spLocks noRot="1" noChangeAspect="1" noMove="1" noResize="1" noEditPoints="1" noAdjustHandles="1" noChangeArrowheads="1" noChangeShapeType="1" noTextEdit="1"/>
                </p:cNvSpPr>
                <p:nvPr/>
              </p:nvSpPr>
              <p:spPr>
                <a:xfrm>
                  <a:off x="3491853" y="2312391"/>
                  <a:ext cx="839110"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7B5721D-0331-4488-BE96-AFA05A6A4573}"/>
                    </a:ext>
                  </a:extLst>
                </p:cNvPr>
                <p:cNvSpPr txBox="1"/>
                <p:nvPr/>
              </p:nvSpPr>
              <p:spPr>
                <a:xfrm>
                  <a:off x="2224435" y="3598750"/>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3" name="文本框 32">
                  <a:extLst>
                    <a:ext uri="{FF2B5EF4-FFF2-40B4-BE49-F238E27FC236}">
                      <a16:creationId xmlns:a16="http://schemas.microsoft.com/office/drawing/2014/main" id="{F7B5721D-0331-4488-BE96-AFA05A6A4573}"/>
                    </a:ext>
                  </a:extLst>
                </p:cNvPr>
                <p:cNvSpPr txBox="1">
                  <a:spLocks noRot="1" noChangeAspect="1" noMove="1" noResize="1" noEditPoints="1" noAdjustHandles="1" noChangeArrowheads="1" noChangeShapeType="1" noTextEdit="1"/>
                </p:cNvSpPr>
                <p:nvPr/>
              </p:nvSpPr>
              <p:spPr>
                <a:xfrm>
                  <a:off x="2224435" y="3598750"/>
                  <a:ext cx="839110" cy="338554"/>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1196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D3893D3-3F2E-4039-9497-32BB898CE54C}"/>
              </a:ext>
            </a:extLst>
          </p:cNvPr>
          <p:cNvSpPr/>
          <p:nvPr/>
        </p:nvSpPr>
        <p:spPr>
          <a:xfrm>
            <a:off x="2359381" y="5665614"/>
            <a:ext cx="2386790" cy="80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r>
              <a:rPr kumimoji="0" lang="zh-CN" altLang="en-US"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不同，交互出的数据也不同！</a:t>
            </a:r>
          </a:p>
        </p:txBody>
      </p:sp>
      <p:sp>
        <p:nvSpPr>
          <p:cNvPr id="3" name="灯片编号占位符 2">
            <a:extLst>
              <a:ext uri="{FF2B5EF4-FFF2-40B4-BE49-F238E27FC236}">
                <a16:creationId xmlns:a16="http://schemas.microsoft.com/office/drawing/2014/main" id="{FBFF3AE4-8046-4605-B662-E89627CD93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4" name="标题 3">
            <a:extLst>
              <a:ext uri="{FF2B5EF4-FFF2-40B4-BE49-F238E27FC236}">
                <a16:creationId xmlns:a16="http://schemas.microsoft.com/office/drawing/2014/main" id="{23E9AB6F-438B-41A7-81A7-2B4296DBB26F}"/>
              </a:ext>
            </a:extLst>
          </p:cNvPr>
          <p:cNvSpPr>
            <a:spLocks noGrp="1"/>
          </p:cNvSpPr>
          <p:nvPr>
            <p:ph type="title"/>
          </p:nvPr>
        </p:nvSpPr>
        <p:spPr>
          <a:xfrm>
            <a:off x="779488" y="2"/>
            <a:ext cx="7860877" cy="1028699"/>
          </a:xfrm>
        </p:spPr>
        <p:txBody>
          <a:bodyPr/>
          <a:lstStyle/>
          <a:p>
            <a:r>
              <a:rPr lang="zh-CN" altLang="en-US" dirty="0"/>
              <a:t>在与</a:t>
            </a:r>
            <a:r>
              <a:rPr lang="zh-CN" altLang="en-US" dirty="0">
                <a:solidFill>
                  <a:srgbClr val="00B0F0"/>
                </a:solidFill>
              </a:rPr>
              <a:t>动态环境</a:t>
            </a:r>
            <a:r>
              <a:rPr lang="zh-CN" altLang="en-US" dirty="0"/>
              <a:t>的交互中学习</a:t>
            </a:r>
          </a:p>
        </p:txBody>
      </p:sp>
      <p:sp>
        <p:nvSpPr>
          <p:cNvPr id="6" name="文本框 5">
            <a:extLst>
              <a:ext uri="{FF2B5EF4-FFF2-40B4-BE49-F238E27FC236}">
                <a16:creationId xmlns:a16="http://schemas.microsoft.com/office/drawing/2014/main" id="{A5672FC1-8402-4A53-BAB9-D0F8CE1D729B}"/>
              </a:ext>
            </a:extLst>
          </p:cNvPr>
          <p:cNvSpPr txBox="1"/>
          <p:nvPr/>
        </p:nvSpPr>
        <p:spPr>
          <a:xfrm>
            <a:off x="1738859" y="2046158"/>
            <a:ext cx="12410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箭头: 左 8">
            <a:extLst>
              <a:ext uri="{FF2B5EF4-FFF2-40B4-BE49-F238E27FC236}">
                <a16:creationId xmlns:a16="http://schemas.microsoft.com/office/drawing/2014/main" id="{31EF9B8E-207C-4B8E-9B97-0FC7AA7AD76F}"/>
              </a:ext>
            </a:extLst>
          </p:cNvPr>
          <p:cNvSpPr/>
          <p:nvPr/>
        </p:nvSpPr>
        <p:spPr>
          <a:xfrm>
            <a:off x="3290341" y="2165864"/>
            <a:ext cx="944380" cy="320821"/>
          </a:xfrm>
          <a:prstGeom prst="leftArrow">
            <a:avLst>
              <a:gd name="adj1" fmla="val 23950"/>
              <a:gd name="adj2" fmla="val 8256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0" name="图片 9">
            <a:extLst>
              <a:ext uri="{FF2B5EF4-FFF2-40B4-BE49-F238E27FC236}">
                <a16:creationId xmlns:a16="http://schemas.microsoft.com/office/drawing/2014/main" id="{98A489BD-6668-4090-B5C2-00CC1249FDDB}"/>
              </a:ext>
            </a:extLst>
          </p:cNvPr>
          <p:cNvPicPr>
            <a:picLocks noChangeAspect="1"/>
          </p:cNvPicPr>
          <p:nvPr/>
        </p:nvPicPr>
        <p:blipFill>
          <a:blip r:embed="rId2"/>
          <a:stretch>
            <a:fillRect/>
          </a:stretch>
        </p:blipFill>
        <p:spPr>
          <a:xfrm>
            <a:off x="4677405" y="1497115"/>
            <a:ext cx="3612668" cy="1614254"/>
          </a:xfrm>
          <a:prstGeom prst="rect">
            <a:avLst/>
          </a:prstGeom>
        </p:spPr>
      </p:pic>
      <p:sp>
        <p:nvSpPr>
          <p:cNvPr id="11" name="文本框 10">
            <a:extLst>
              <a:ext uri="{FF2B5EF4-FFF2-40B4-BE49-F238E27FC236}">
                <a16:creationId xmlns:a16="http://schemas.microsoft.com/office/drawing/2014/main" id="{0E4CD07C-4D83-4503-99C3-20ED1E11C079}"/>
              </a:ext>
            </a:extLst>
          </p:cNvPr>
          <p:cNvSpPr txBox="1"/>
          <p:nvPr/>
        </p:nvSpPr>
        <p:spPr>
          <a:xfrm>
            <a:off x="5720373" y="3140440"/>
            <a:ext cx="17363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Fixed Data</a:t>
            </a:r>
            <a:endPar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文本框 11">
            <a:extLst>
              <a:ext uri="{FF2B5EF4-FFF2-40B4-BE49-F238E27FC236}">
                <a16:creationId xmlns:a16="http://schemas.microsoft.com/office/drawing/2014/main" id="{6AEA91E4-4A8A-4BAB-8D83-C48982A210BF}"/>
              </a:ext>
            </a:extLst>
          </p:cNvPr>
          <p:cNvSpPr txBox="1"/>
          <p:nvPr/>
        </p:nvSpPr>
        <p:spPr>
          <a:xfrm>
            <a:off x="1738859" y="4766873"/>
            <a:ext cx="1199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箭头: 左右 12">
            <a:extLst>
              <a:ext uri="{FF2B5EF4-FFF2-40B4-BE49-F238E27FC236}">
                <a16:creationId xmlns:a16="http://schemas.microsoft.com/office/drawing/2014/main" id="{4BE25DB4-CC2B-48C0-9F1E-0FFAE6FF6C00}"/>
              </a:ext>
            </a:extLst>
          </p:cNvPr>
          <p:cNvSpPr/>
          <p:nvPr/>
        </p:nvSpPr>
        <p:spPr>
          <a:xfrm>
            <a:off x="3245871" y="4881940"/>
            <a:ext cx="1139253" cy="314793"/>
          </a:xfrm>
          <a:prstGeom prst="leftRightArrow">
            <a:avLst>
              <a:gd name="adj1" fmla="val 20953"/>
              <a:gd name="adj2" fmla="val 8043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45283F7-BE76-4FA8-9E1A-E3948861F2F5}"/>
              </a:ext>
            </a:extLst>
          </p:cNvPr>
          <p:cNvSpPr txBox="1"/>
          <p:nvPr/>
        </p:nvSpPr>
        <p:spPr>
          <a:xfrm>
            <a:off x="4889220" y="5936105"/>
            <a:ext cx="339868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Dynamic Environment</a:t>
            </a:r>
            <a:endPar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图片 14">
            <a:extLst>
              <a:ext uri="{FF2B5EF4-FFF2-40B4-BE49-F238E27FC236}">
                <a16:creationId xmlns:a16="http://schemas.microsoft.com/office/drawing/2014/main" id="{A0DA9774-7606-4051-A449-FCBFD8E5310F}"/>
              </a:ext>
            </a:extLst>
          </p:cNvPr>
          <p:cNvPicPr>
            <a:picLocks noChangeAspect="1"/>
          </p:cNvPicPr>
          <p:nvPr/>
        </p:nvPicPr>
        <p:blipFill>
          <a:blip r:embed="rId3"/>
          <a:stretch>
            <a:fillRect/>
          </a:stretch>
        </p:blipFill>
        <p:spPr>
          <a:xfrm>
            <a:off x="5576201" y="3954008"/>
            <a:ext cx="2158220" cy="1949619"/>
          </a:xfrm>
          <a:prstGeom prst="rect">
            <a:avLst/>
          </a:prstGeom>
        </p:spPr>
      </p:pic>
      <p:sp>
        <p:nvSpPr>
          <p:cNvPr id="16" name="文本框 15">
            <a:extLst>
              <a:ext uri="{FF2B5EF4-FFF2-40B4-BE49-F238E27FC236}">
                <a16:creationId xmlns:a16="http://schemas.microsoft.com/office/drawing/2014/main" id="{5C4EC2B7-7936-4124-BCD5-051674FF32A5}"/>
              </a:ext>
            </a:extLst>
          </p:cNvPr>
          <p:cNvSpPr txBox="1"/>
          <p:nvPr/>
        </p:nvSpPr>
        <p:spPr>
          <a:xfrm>
            <a:off x="547141" y="1289155"/>
            <a:ext cx="335861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有监督、无监督学习</a:t>
            </a:r>
          </a:p>
        </p:txBody>
      </p:sp>
      <p:sp>
        <p:nvSpPr>
          <p:cNvPr id="17" name="文本框 16">
            <a:extLst>
              <a:ext uri="{FF2B5EF4-FFF2-40B4-BE49-F238E27FC236}">
                <a16:creationId xmlns:a16="http://schemas.microsoft.com/office/drawing/2014/main" id="{CA5D35D1-F385-4FF9-B6F1-7F4E3C0C95F7}"/>
              </a:ext>
            </a:extLst>
          </p:cNvPr>
          <p:cNvSpPr txBox="1"/>
          <p:nvPr/>
        </p:nvSpPr>
        <p:spPr>
          <a:xfrm>
            <a:off x="562131" y="4129791"/>
            <a:ext cx="15953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p>
        </p:txBody>
      </p:sp>
    </p:spTree>
    <p:extLst>
      <p:ext uri="{BB962C8B-B14F-4D97-AF65-F5344CB8AC3E}">
        <p14:creationId xmlns:p14="http://schemas.microsoft.com/office/powerpoint/2010/main" val="238075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9982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历史（</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History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是观察、行动和奖励的序列</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即，一直到时间</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 </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为止的所有可观测变量</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根据这个历史可以决定接下来会发生什么</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智能体选择行动</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环境选择观察和奖励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914400" marR="0" lvl="2" indent="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是一种用于确定接下来会发生的事情（</a:t>
            </a:r>
            <a:r>
              <a:rPr kumimoji="0" lang="zh-CN" altLang="en-US" sz="2000" b="0" i="0" u="none" strike="noStrike" kern="1200" cap="none" spc="0" normalizeH="0" baseline="0" noProof="0" dirty="0">
                <a:ln>
                  <a:noFill/>
                </a:ln>
                <a:solidFill>
                  <a:srgbClr val="F05E5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行动、观察、奖励</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）的信息</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状态是关于历史的函数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78" y="1895394"/>
                <a:ext cx="668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𝐻</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78" y="1895394"/>
                <a:ext cx="6680447" cy="400110"/>
              </a:xfrm>
              <a:prstGeom prst="rect">
                <a:avLst/>
              </a:prstGeom>
              <a:blipFill>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7EEE8B-7429-4FF8-B9B8-598BD87E2449}"/>
                  </a:ext>
                </a:extLst>
              </p:cNvPr>
              <p:cNvSpPr txBox="1"/>
              <p:nvPr/>
            </p:nvSpPr>
            <p:spPr>
              <a:xfrm>
                <a:off x="1231178" y="5502953"/>
                <a:ext cx="6680447"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𝐻</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8" name="文本框 7">
                <a:extLst>
                  <a:ext uri="{FF2B5EF4-FFF2-40B4-BE49-F238E27FC236}">
                    <a16:creationId xmlns:a16="http://schemas.microsoft.com/office/drawing/2014/main" id="{8D7EEE8B-7429-4FF8-B9B8-598BD87E2449}"/>
                  </a:ext>
                </a:extLst>
              </p:cNvPr>
              <p:cNvSpPr txBox="1">
                <a:spLocks noRot="1" noChangeAspect="1" noMove="1" noResize="1" noEditPoints="1" noAdjustHandles="1" noChangeArrowheads="1" noChangeShapeType="1" noTextEdit="1"/>
              </p:cNvSpPr>
              <p:nvPr/>
            </p:nvSpPr>
            <p:spPr>
              <a:xfrm>
                <a:off x="1231178" y="5502953"/>
                <a:ext cx="6680447" cy="677108"/>
              </a:xfrm>
              <a:prstGeom prst="rect">
                <a:avLst/>
              </a:prstGeom>
              <a:blipFill>
                <a:blip r:embed="rId5"/>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237A090-27E3-4C99-802C-8FF9BC2B0326}"/>
              </a:ext>
            </a:extLst>
          </p:cNvPr>
          <p:cNvPicPr>
            <a:picLocks noChangeAspect="1"/>
          </p:cNvPicPr>
          <p:nvPr/>
        </p:nvPicPr>
        <p:blipFill rotWithShape="1">
          <a:blip r:embed="rId6"/>
          <a:srcRect b="921"/>
          <a:stretch/>
        </p:blipFill>
        <p:spPr>
          <a:xfrm>
            <a:off x="6725223" y="2578694"/>
            <a:ext cx="1520231" cy="1657455"/>
          </a:xfrm>
          <a:prstGeom prst="rect">
            <a:avLst/>
          </a:prstGeom>
        </p:spPr>
      </p:pic>
    </p:spTree>
    <p:extLst>
      <p:ext uri="{BB962C8B-B14F-4D97-AF65-F5344CB8AC3E}">
        <p14:creationId xmlns:p14="http://schemas.microsoft.com/office/powerpoint/2010/main" val="2624129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Policy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是学习智能体在特定时间的行为方式</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是从状态到行动的映射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确定性策略（</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Deterministic Policy</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随机策略（</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Stochastic Policy</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80" y="2848278"/>
                <a:ext cx="668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80" y="2848278"/>
                <a:ext cx="6680447" cy="400110"/>
              </a:xfrm>
              <a:prstGeom prst="rect">
                <a:avLst/>
              </a:prstGeom>
              <a:blipFill>
                <a:blip r:embed="rId4"/>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19" y="4344892"/>
                <a:ext cx="6831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d>
                        <m:d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𝑃</m:t>
                      </m:r>
                      <m:d>
                        <m:dPr>
                          <m:endChr m:val="|"/>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19" y="4344892"/>
                <a:ext cx="6831368" cy="400110"/>
              </a:xfrm>
              <a:prstGeom prst="rect">
                <a:avLst/>
              </a:prstGeom>
              <a:blipFill>
                <a:blip r:embed="rId5"/>
                <a:stretch>
                  <a:fillRect b="-1846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35D3EB4-9056-4997-97D3-6B58358454F7}"/>
              </a:ext>
            </a:extLst>
          </p:cNvPr>
          <p:cNvPicPr>
            <a:picLocks noChangeAspect="1"/>
          </p:cNvPicPr>
          <p:nvPr/>
        </p:nvPicPr>
        <p:blipFill rotWithShape="1">
          <a:blip r:embed="rId6"/>
          <a:srcRect b="921"/>
          <a:stretch/>
        </p:blipFill>
        <p:spPr>
          <a:xfrm>
            <a:off x="6725223" y="2578694"/>
            <a:ext cx="1520231" cy="1657455"/>
          </a:xfrm>
          <a:prstGeom prst="rect">
            <a:avLst/>
          </a:prstGeom>
        </p:spPr>
      </p:pic>
    </p:spTree>
    <p:extLst>
      <p:ext uri="{BB962C8B-B14F-4D97-AF65-F5344CB8AC3E}">
        <p14:creationId xmlns:p14="http://schemas.microsoft.com/office/powerpoint/2010/main" val="833725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854824" y="1662606"/>
            <a:ext cx="1434353" cy="1434353"/>
          </a:xfrm>
          <a:prstGeom prst="ellipse">
            <a:avLst/>
          </a:prstGeom>
          <a:noFill/>
          <a:ln w="63500">
            <a:solidFill>
              <a:srgbClr val="17A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4" name="文本框 3"/>
          <p:cNvSpPr txBox="1"/>
          <p:nvPr/>
        </p:nvSpPr>
        <p:spPr>
          <a:xfrm>
            <a:off x="2247989" y="4700416"/>
            <a:ext cx="5313792" cy="460375"/>
          </a:xfrm>
          <a:prstGeom prst="rect">
            <a:avLst/>
          </a:prstGeom>
          <a:noFill/>
        </p:spPr>
        <p:txBody>
          <a:bodyPr wrap="square" rtlCol="0">
            <a:spAutoFit/>
          </a:bodyPr>
          <a:lstStyle/>
          <a:p>
            <a:r>
              <a:rPr lang="zh-CN" altLang="en-US" sz="1200" b="1"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讲者简介</a:t>
            </a:r>
            <a:r>
              <a:rPr lang="en-US" altLang="zh-CN" sz="1200" b="1"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 </a:t>
            </a:r>
            <a:r>
              <a:rPr lang="en-US" altLang="zh-CN"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2016</a:t>
            </a:r>
            <a:r>
              <a:rPr lang="zh-CN" altLang="en-US"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年</a:t>
            </a:r>
            <a:r>
              <a:rPr lang="en-US" altLang="zh-CN"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UCL</a:t>
            </a:r>
            <a:r>
              <a:rPr lang="zh-CN" altLang="en-US"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博士，</a:t>
            </a:r>
            <a:r>
              <a:rPr lang="en-US" altLang="zh-CN"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2011</a:t>
            </a:r>
            <a:r>
              <a:rPr lang="zh-CN" altLang="en-US"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年交大</a:t>
            </a:r>
            <a:r>
              <a:rPr lang="en-US" altLang="zh-CN"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ACM</a:t>
            </a:r>
            <a:r>
              <a:rPr lang="zh-CN" altLang="en-US" sz="1200" dirty="0">
                <a:solidFill>
                  <a:srgbClr val="24292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班本科，主要研究深度学习、强化学习及其在数据挖掘场景中的落地。</a:t>
            </a:r>
            <a:endPar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 name="矩形 4"/>
          <p:cNvSpPr/>
          <p:nvPr/>
        </p:nvSpPr>
        <p:spPr>
          <a:xfrm>
            <a:off x="1900543" y="3863753"/>
            <a:ext cx="292569" cy="1299918"/>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文本框 7"/>
          <p:cNvSpPr txBox="1"/>
          <p:nvPr/>
        </p:nvSpPr>
        <p:spPr>
          <a:xfrm>
            <a:off x="2247988" y="4318588"/>
            <a:ext cx="5560297" cy="275590"/>
          </a:xfrm>
          <a:prstGeom prst="rect">
            <a:avLst/>
          </a:prstGeom>
          <a:noFill/>
        </p:spPr>
        <p:txBody>
          <a:bodyPr wrap="square" rtlCol="0">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电院</a:t>
            </a:r>
            <a:r>
              <a:rPr lang="en-US" altLang="zh-CN"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John</a:t>
            </a:r>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中心、计算机系、</a:t>
            </a:r>
            <a:r>
              <a:rPr lang="en-US" altLang="zh-CN"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APEX</a:t>
            </a:r>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实验室副教授  </a:t>
            </a:r>
            <a:r>
              <a:rPr lang="en-US" altLang="zh-CN" sz="1200" dirty="0">
                <a:solidFill>
                  <a:srgbClr val="0070C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wnzhang@sjtu.edu.cn</a:t>
            </a:r>
            <a:endParaRPr lang="zh-CN" altLang="en-US" sz="1200" dirty="0">
              <a:solidFill>
                <a:srgbClr val="0070C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9"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a:t>
            </a:fld>
            <a:endParaRPr lang="zh-CN" altLang="en-US" dirty="0"/>
          </a:p>
        </p:txBody>
      </p:sp>
      <p:sp>
        <p:nvSpPr>
          <p:cNvPr id="10" name="文本框 9"/>
          <p:cNvSpPr txBox="1"/>
          <p:nvPr/>
        </p:nvSpPr>
        <p:spPr>
          <a:xfrm>
            <a:off x="2247989" y="3826146"/>
            <a:ext cx="5885155" cy="368300"/>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177" y="1659782"/>
            <a:ext cx="1440000" cy="1440000"/>
          </a:xfrm>
          <a:prstGeom prst="ellipse">
            <a:avLst/>
          </a:prstGeom>
          <a:ln w="63500" cap="rnd">
            <a:solidFill>
              <a:srgbClr val="17ABE3"/>
            </a:solidFill>
          </a:ln>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6442643"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Reward</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一个定义强化学习目标的标量</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能立即感知到什么是“好”的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Value Function</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状态价值是一个标量，用于定义</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对于长期来说</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什么是“好”的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价值函数是对于未来累积奖励的预测</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用于评估在给定的策略下，状态的好坏</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25168632-5282-4CD5-8D86-BD6311DAB4C7}"/>
              </a:ext>
            </a:extLst>
          </p:cNvPr>
          <p:cNvPicPr>
            <a:picLocks noChangeAspect="1"/>
          </p:cNvPicPr>
          <p:nvPr/>
        </p:nvPicPr>
        <p:blipFill rotWithShape="1">
          <a:blip r:embed="rId2"/>
          <a:srcRect b="921"/>
          <a:stretch/>
        </p:blipFill>
        <p:spPr>
          <a:xfrm>
            <a:off x="6725223" y="2578694"/>
            <a:ext cx="1520231" cy="165745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06C8C22-ED6E-4F40-A972-D9285F23B273}"/>
                  </a:ext>
                </a:extLst>
              </p:cNvPr>
              <p:cNvSpPr txBox="1"/>
              <p:nvPr/>
            </p:nvSpPr>
            <p:spPr>
              <a:xfrm>
                <a:off x="1155720" y="5246402"/>
                <a:ext cx="6831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9" name="文本框 8">
                <a:extLst>
                  <a:ext uri="{FF2B5EF4-FFF2-40B4-BE49-F238E27FC236}">
                    <a16:creationId xmlns:a16="http://schemas.microsoft.com/office/drawing/2014/main" id="{406C8C22-ED6E-4F40-A972-D9285F23B273}"/>
                  </a:ext>
                </a:extLst>
              </p:cNvPr>
              <p:cNvSpPr txBox="1">
                <a:spLocks noRot="1" noChangeAspect="1" noMove="1" noResize="1" noEditPoints="1" noAdjustHandles="1" noChangeArrowheads="1" noChangeShapeType="1" noTextEdit="1"/>
              </p:cNvSpPr>
              <p:nvPr/>
            </p:nvSpPr>
            <p:spPr>
              <a:xfrm>
                <a:off x="1155720" y="5246402"/>
                <a:ext cx="6831368" cy="400110"/>
              </a:xfrm>
              <a:prstGeom prst="rect">
                <a:avLst/>
              </a:prstGeom>
              <a:blipFill>
                <a:blip r:embed="rId3"/>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520B87D-F160-4892-ADF0-C15C4A29C185}"/>
                  </a:ext>
                </a:extLst>
              </p:cNvPr>
              <p:cNvSpPr/>
              <p:nvPr/>
            </p:nvSpPr>
            <p:spPr>
              <a:xfrm>
                <a:off x="2703520" y="1411543"/>
                <a:ext cx="10063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0" name="矩形 9">
                <a:extLst>
                  <a:ext uri="{FF2B5EF4-FFF2-40B4-BE49-F238E27FC236}">
                    <a16:creationId xmlns:a16="http://schemas.microsoft.com/office/drawing/2014/main" id="{0520B87D-F160-4892-ADF0-C15C4A29C185}"/>
                  </a:ext>
                </a:extLst>
              </p:cNvPr>
              <p:cNvSpPr>
                <a:spLocks noRot="1" noChangeAspect="1" noMove="1" noResize="1" noEditPoints="1" noAdjustHandles="1" noChangeArrowheads="1" noChangeShapeType="1" noTextEdit="1"/>
              </p:cNvSpPr>
              <p:nvPr/>
            </p:nvSpPr>
            <p:spPr>
              <a:xfrm>
                <a:off x="2703520" y="1411543"/>
                <a:ext cx="1006301" cy="400110"/>
              </a:xfrm>
              <a:prstGeom prst="rect">
                <a:avLst/>
              </a:prstGeom>
              <a:blipFill>
                <a:blip r:embed="rId4"/>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A21AF5-7219-48CC-A34E-8BC3CEB86B89}"/>
                  </a:ext>
                </a:extLst>
              </p:cNvPr>
              <p:cNvSpPr txBox="1"/>
              <p:nvPr/>
            </p:nvSpPr>
            <p:spPr>
              <a:xfrm>
                <a:off x="1155720" y="5646512"/>
                <a:ext cx="66602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11" name="文本框 10">
                <a:extLst>
                  <a:ext uri="{FF2B5EF4-FFF2-40B4-BE49-F238E27FC236}">
                    <a16:creationId xmlns:a16="http://schemas.microsoft.com/office/drawing/2014/main" id="{14A21AF5-7219-48CC-A34E-8BC3CEB86B89}"/>
                  </a:ext>
                </a:extLst>
              </p:cNvPr>
              <p:cNvSpPr txBox="1">
                <a:spLocks noRot="1" noChangeAspect="1" noMove="1" noResize="1" noEditPoints="1" noAdjustHandles="1" noChangeArrowheads="1" noChangeShapeType="1" noTextEdit="1"/>
              </p:cNvSpPr>
              <p:nvPr/>
            </p:nvSpPr>
            <p:spPr>
              <a:xfrm>
                <a:off x="1155720" y="5646512"/>
                <a:ext cx="6660223" cy="400110"/>
              </a:xfrm>
              <a:prstGeom prst="rect">
                <a:avLst/>
              </a:prstGeom>
              <a:blipFill>
                <a:blip r:embed="rId5"/>
                <a:stretch>
                  <a:fillRect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976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96075" y="1561446"/>
            <a:ext cx="3971903"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环境的</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用于模拟环境的行为</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预测下一个状态</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预测下一个（</a:t>
            </a:r>
            <a:r>
              <a:rPr kumimoji="0" lang="zh-CN" altLang="en-US" sz="1800" b="0" i="0" u="none" strike="noStrike" kern="1200" cap="none" spc="0" normalizeH="0" baseline="0" noProof="0" dirty="0">
                <a:ln>
                  <a:noFill/>
                </a:ln>
                <a:solidFill>
                  <a:srgbClr val="F05E5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立即</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078369" y="3209141"/>
                <a:ext cx="35821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𝒫</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sup>
                            </m:sSubSup>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mr>
                      </m:m>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078369" y="3209141"/>
                <a:ext cx="3582141" cy="369332"/>
              </a:xfrm>
              <a:prstGeom prst="rect">
                <a:avLst/>
              </a:prstGeom>
              <a:blipFill>
                <a:blip r:embed="rId4"/>
                <a:stretch>
                  <a:fillRect r="-1701"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078369" y="4600043"/>
                <a:ext cx="35821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plcHide m:val="on"/>
                          <m:mcs>
                            <m:mc>
                              <m:mcPr>
                                <m:count m:val="2"/>
                                <m:mcJc m:val="center"/>
                              </m:mcPr>
                            </m:mc>
                          </m:mcs>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ℛ</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sup>
                            </m:sSubSup>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mr>
                      </m:m>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078369" y="4600043"/>
                <a:ext cx="3582141" cy="369332"/>
              </a:xfrm>
              <a:prstGeom prst="rect">
                <a:avLst/>
              </a:prstGeom>
              <a:blipFill>
                <a:blip r:embed="rId5"/>
                <a:stretch>
                  <a:fillRect b="-16667"/>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98FA912-6821-4A32-A53B-09ACCEB04F71}"/>
              </a:ext>
            </a:extLst>
          </p:cNvPr>
          <p:cNvGrpSpPr/>
          <p:nvPr/>
        </p:nvGrpSpPr>
        <p:grpSpPr>
          <a:xfrm>
            <a:off x="5527933" y="1222892"/>
            <a:ext cx="3112432" cy="4823380"/>
            <a:chOff x="681737" y="1160822"/>
            <a:chExt cx="3649226" cy="5632409"/>
          </a:xfrm>
        </p:grpSpPr>
        <p:pic>
          <p:nvPicPr>
            <p:cNvPr id="9" name="图片 8">
              <a:extLst>
                <a:ext uri="{FF2B5EF4-FFF2-40B4-BE49-F238E27FC236}">
                  <a16:creationId xmlns:a16="http://schemas.microsoft.com/office/drawing/2014/main" id="{527853BF-5C88-4985-905B-B5EB9DA65AB6}"/>
                </a:ext>
              </a:extLst>
            </p:cNvPr>
            <p:cNvPicPr>
              <a:picLocks noChangeAspect="1"/>
            </p:cNvPicPr>
            <p:nvPr/>
          </p:nvPicPr>
          <p:blipFill rotWithShape="1">
            <a:blip r:embed="rId6"/>
            <a:srcRect t="2911"/>
            <a:stretch/>
          </p:blipFill>
          <p:spPr>
            <a:xfrm>
              <a:off x="1509107" y="1511058"/>
              <a:ext cx="1882926" cy="1568818"/>
            </a:xfrm>
            <a:prstGeom prst="rect">
              <a:avLst/>
            </a:prstGeom>
          </p:spPr>
        </p:pic>
        <p:pic>
          <p:nvPicPr>
            <p:cNvPr id="10" name="图片 9">
              <a:extLst>
                <a:ext uri="{FF2B5EF4-FFF2-40B4-BE49-F238E27FC236}">
                  <a16:creationId xmlns:a16="http://schemas.microsoft.com/office/drawing/2014/main" id="{6C9DB863-B361-4600-B8D3-7CCFBE6C494F}"/>
                </a:ext>
              </a:extLst>
            </p:cNvPr>
            <p:cNvPicPr>
              <a:picLocks noChangeAspect="1"/>
            </p:cNvPicPr>
            <p:nvPr/>
          </p:nvPicPr>
          <p:blipFill>
            <a:blip r:embed="rId7"/>
            <a:stretch>
              <a:fillRect/>
            </a:stretch>
          </p:blipFill>
          <p:spPr>
            <a:xfrm>
              <a:off x="1371460" y="4456179"/>
              <a:ext cx="2158220" cy="1949619"/>
            </a:xfrm>
            <a:prstGeom prst="rect">
              <a:avLst/>
            </a:prstGeom>
          </p:spPr>
        </p:pic>
        <p:cxnSp>
          <p:nvCxnSpPr>
            <p:cNvPr id="11" name="直接箭头连接符 10">
              <a:extLst>
                <a:ext uri="{FF2B5EF4-FFF2-40B4-BE49-F238E27FC236}">
                  <a16:creationId xmlns:a16="http://schemas.microsoft.com/office/drawing/2014/main" id="{7D81E75D-9602-45D1-A01C-A914EDE8CCF2}"/>
                </a:ext>
              </a:extLst>
            </p:cNvPr>
            <p:cNvCxnSpPr>
              <a:cxnSpLocks/>
            </p:cNvCxnSpPr>
            <p:nvPr/>
          </p:nvCxnSpPr>
          <p:spPr>
            <a:xfrm flipV="1">
              <a:off x="2450570" y="3293617"/>
              <a:ext cx="0" cy="994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C870BD1D-2E80-46A5-B8D0-BE2D8D8F7E63}"/>
                </a:ext>
              </a:extLst>
            </p:cNvPr>
            <p:cNvCxnSpPr>
              <a:stCxn id="10" idx="1"/>
              <a:endCxn id="9" idx="1"/>
            </p:cNvCxnSpPr>
            <p:nvPr/>
          </p:nvCxnSpPr>
          <p:spPr>
            <a:xfrm rot="10800000" flipH="1">
              <a:off x="1371459" y="2295467"/>
              <a:ext cx="137647" cy="3135522"/>
            </a:xfrm>
            <a:prstGeom prst="bentConnector3">
              <a:avLst>
                <a:gd name="adj1" fmla="val -61109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3176E1E7-B51D-44FB-A7DF-F27C6C77F8D0}"/>
                </a:ext>
              </a:extLst>
            </p:cNvPr>
            <p:cNvCxnSpPr>
              <a:cxnSpLocks/>
              <a:stCxn id="9" idx="3"/>
              <a:endCxn id="10" idx="3"/>
            </p:cNvCxnSpPr>
            <p:nvPr/>
          </p:nvCxnSpPr>
          <p:spPr>
            <a:xfrm>
              <a:off x="3392033" y="2295467"/>
              <a:ext cx="137647" cy="3135522"/>
            </a:xfrm>
            <a:prstGeom prst="bentConnector3">
              <a:avLst>
                <a:gd name="adj1" fmla="val 6982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7F05B29-9B76-4E25-9969-495B3904A5B8}"/>
                </a:ext>
              </a:extLst>
            </p:cNvPr>
            <p:cNvSpPr txBox="1"/>
            <p:nvPr/>
          </p:nvSpPr>
          <p:spPr>
            <a:xfrm>
              <a:off x="1772151" y="3621489"/>
              <a:ext cx="708303"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sp>
          <p:nvSpPr>
            <p:cNvPr id="15" name="文本框 14">
              <a:extLst>
                <a:ext uri="{FF2B5EF4-FFF2-40B4-BE49-F238E27FC236}">
                  <a16:creationId xmlns:a16="http://schemas.microsoft.com/office/drawing/2014/main" id="{1A56BD2A-D466-4327-AB95-82014C062352}"/>
                </a:ext>
              </a:extLst>
            </p:cNvPr>
            <p:cNvSpPr txBox="1"/>
            <p:nvPr/>
          </p:nvSpPr>
          <p:spPr>
            <a:xfrm>
              <a:off x="681737" y="1944780"/>
              <a:ext cx="839111"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p>
          </p:txBody>
        </p:sp>
        <p:sp>
          <p:nvSpPr>
            <p:cNvPr id="16" name="文本框 15">
              <a:extLst>
                <a:ext uri="{FF2B5EF4-FFF2-40B4-BE49-F238E27FC236}">
                  <a16:creationId xmlns:a16="http://schemas.microsoft.com/office/drawing/2014/main" id="{7AE3E133-80EF-4A94-A056-278F449CB530}"/>
                </a:ext>
              </a:extLst>
            </p:cNvPr>
            <p:cNvSpPr txBox="1"/>
            <p:nvPr/>
          </p:nvSpPr>
          <p:spPr>
            <a:xfrm>
              <a:off x="3551306" y="1944780"/>
              <a:ext cx="720202"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p>
          </p:txBody>
        </p:sp>
        <p:sp>
          <p:nvSpPr>
            <p:cNvPr id="17" name="文本框 16">
              <a:extLst>
                <a:ext uri="{FF2B5EF4-FFF2-40B4-BE49-F238E27FC236}">
                  <a16:creationId xmlns:a16="http://schemas.microsoft.com/office/drawing/2014/main" id="{77D911B8-C275-4B34-A08D-8DBF61256AF9}"/>
                </a:ext>
              </a:extLst>
            </p:cNvPr>
            <p:cNvSpPr txBox="1"/>
            <p:nvPr/>
          </p:nvSpPr>
          <p:spPr>
            <a:xfrm>
              <a:off x="2046155" y="1160822"/>
              <a:ext cx="957962"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p>
          </p:txBody>
        </p:sp>
        <p:sp>
          <p:nvSpPr>
            <p:cNvPr id="18" name="文本框 17">
              <a:extLst>
                <a:ext uri="{FF2B5EF4-FFF2-40B4-BE49-F238E27FC236}">
                  <a16:creationId xmlns:a16="http://schemas.microsoft.com/office/drawing/2014/main" id="{C07ADA1D-D84B-485A-A69B-D45323B1A1CB}"/>
                </a:ext>
              </a:extLst>
            </p:cNvPr>
            <p:cNvSpPr txBox="1"/>
            <p:nvPr/>
          </p:nvSpPr>
          <p:spPr>
            <a:xfrm>
              <a:off x="2135144" y="6397891"/>
              <a:ext cx="779983"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E545A0-5859-4F30-A4A0-608ED9A355BF}"/>
                    </a:ext>
                  </a:extLst>
                </p:cNvPr>
                <p:cNvSpPr txBox="1"/>
                <p:nvPr/>
              </p:nvSpPr>
              <p:spPr>
                <a:xfrm>
                  <a:off x="681738" y="2309992"/>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9" name="文本框 18">
                  <a:extLst>
                    <a:ext uri="{FF2B5EF4-FFF2-40B4-BE49-F238E27FC236}">
                      <a16:creationId xmlns:a16="http://schemas.microsoft.com/office/drawing/2014/main" id="{D1E545A0-5859-4F30-A4A0-608ED9A355BF}"/>
                    </a:ext>
                  </a:extLst>
                </p:cNvPr>
                <p:cNvSpPr txBox="1">
                  <a:spLocks noRot="1" noChangeAspect="1" noMove="1" noResize="1" noEditPoints="1" noAdjustHandles="1" noChangeArrowheads="1" noChangeShapeType="1" noTextEdit="1"/>
                </p:cNvSpPr>
                <p:nvPr/>
              </p:nvSpPr>
              <p:spPr>
                <a:xfrm>
                  <a:off x="681738" y="2309992"/>
                  <a:ext cx="839110" cy="338554"/>
                </a:xfrm>
                <a:prstGeom prst="rect">
                  <a:avLst/>
                </a:prstGeom>
                <a:blipFill>
                  <a:blip r:embed="rId8"/>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FA7E7F-A09E-43CA-B296-024B4A2B10D6}"/>
                    </a:ext>
                  </a:extLst>
                </p:cNvPr>
                <p:cNvSpPr txBox="1"/>
                <p:nvPr/>
              </p:nvSpPr>
              <p:spPr>
                <a:xfrm>
                  <a:off x="3491853" y="2312391"/>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0" name="文本框 19">
                  <a:extLst>
                    <a:ext uri="{FF2B5EF4-FFF2-40B4-BE49-F238E27FC236}">
                      <a16:creationId xmlns:a16="http://schemas.microsoft.com/office/drawing/2014/main" id="{25FA7E7F-A09E-43CA-B296-024B4A2B10D6}"/>
                    </a:ext>
                  </a:extLst>
                </p:cNvPr>
                <p:cNvSpPr txBox="1">
                  <a:spLocks noRot="1" noChangeAspect="1" noMove="1" noResize="1" noEditPoints="1" noAdjustHandles="1" noChangeArrowheads="1" noChangeShapeType="1" noTextEdit="1"/>
                </p:cNvSpPr>
                <p:nvPr/>
              </p:nvSpPr>
              <p:spPr>
                <a:xfrm>
                  <a:off x="3491853" y="2312391"/>
                  <a:ext cx="839110" cy="338554"/>
                </a:xfrm>
                <a:prstGeom prst="rect">
                  <a:avLst/>
                </a:prstGeom>
                <a:blipFill>
                  <a:blip r:embed="rId9"/>
                  <a:stretch>
                    <a:fillRect b="-127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CD45B92-7BF5-4663-A1B5-961DA0A46A70}"/>
                    </a:ext>
                  </a:extLst>
                </p:cNvPr>
                <p:cNvSpPr txBox="1"/>
                <p:nvPr/>
              </p:nvSpPr>
              <p:spPr>
                <a:xfrm>
                  <a:off x="2281827" y="3621488"/>
                  <a:ext cx="8391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1" name="文本框 20">
                  <a:extLst>
                    <a:ext uri="{FF2B5EF4-FFF2-40B4-BE49-F238E27FC236}">
                      <a16:creationId xmlns:a16="http://schemas.microsoft.com/office/drawing/2014/main" id="{ACD45B92-7BF5-4663-A1B5-961DA0A46A70}"/>
                    </a:ext>
                  </a:extLst>
                </p:cNvPr>
                <p:cNvSpPr txBox="1">
                  <a:spLocks noRot="1" noChangeAspect="1" noMove="1" noResize="1" noEditPoints="1" noAdjustHandles="1" noChangeArrowheads="1" noChangeShapeType="1" noTextEdit="1"/>
                </p:cNvSpPr>
                <p:nvPr/>
              </p:nvSpPr>
              <p:spPr>
                <a:xfrm>
                  <a:off x="2281827" y="3621488"/>
                  <a:ext cx="839111" cy="338554"/>
                </a:xfrm>
                <a:prstGeom prst="rect">
                  <a:avLst/>
                </a:prstGeom>
                <a:blipFill>
                  <a:blip r:embed="rId10"/>
                  <a:stretch>
                    <a:fillRect b="-1276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1827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举例：迷宫</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990562" y="1651247"/>
            <a:ext cx="3597848" cy="4190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状态：智能体的位置</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N,E,S,W</a:t>
            </a:r>
          </a:p>
        </p:txBody>
      </p:sp>
      <p:pic>
        <p:nvPicPr>
          <p:cNvPr id="10" name="图片 9">
            <a:extLst>
              <a:ext uri="{FF2B5EF4-FFF2-40B4-BE49-F238E27FC236}">
                <a16:creationId xmlns:a16="http://schemas.microsoft.com/office/drawing/2014/main" id="{CA1DFB5A-346B-4586-B8E3-D5369F26A493}"/>
              </a:ext>
            </a:extLst>
          </p:cNvPr>
          <p:cNvPicPr>
            <a:picLocks noChangeAspect="1"/>
          </p:cNvPicPr>
          <p:nvPr/>
        </p:nvPicPr>
        <p:blipFill rotWithShape="1">
          <a:blip r:embed="rId2"/>
          <a:srcRect l="11133" r="11096"/>
          <a:stretch/>
        </p:blipFill>
        <p:spPr>
          <a:xfrm>
            <a:off x="807868" y="1545090"/>
            <a:ext cx="3515557" cy="3767819"/>
          </a:xfrm>
          <a:prstGeom prst="rect">
            <a:avLst/>
          </a:prstGeom>
        </p:spPr>
      </p:pic>
      <p:grpSp>
        <p:nvGrpSpPr>
          <p:cNvPr id="18" name="组合 17">
            <a:extLst>
              <a:ext uri="{FF2B5EF4-FFF2-40B4-BE49-F238E27FC236}">
                <a16:creationId xmlns:a16="http://schemas.microsoft.com/office/drawing/2014/main" id="{BD95A322-1660-4EA3-A987-111D2B510C05}"/>
              </a:ext>
            </a:extLst>
          </p:cNvPr>
          <p:cNvGrpSpPr/>
          <p:nvPr/>
        </p:nvGrpSpPr>
        <p:grpSpPr>
          <a:xfrm>
            <a:off x="1038493" y="2322386"/>
            <a:ext cx="873919" cy="843780"/>
            <a:chOff x="992794" y="2275591"/>
            <a:chExt cx="873919" cy="843780"/>
          </a:xfrm>
        </p:grpSpPr>
        <p:sp>
          <p:nvSpPr>
            <p:cNvPr id="11" name="椭圆 10">
              <a:extLst>
                <a:ext uri="{FF2B5EF4-FFF2-40B4-BE49-F238E27FC236}">
                  <a16:creationId xmlns:a16="http://schemas.microsoft.com/office/drawing/2014/main" id="{723CBD9E-D669-4DA1-B605-EF92A29C327A}"/>
                </a:ext>
              </a:extLst>
            </p:cNvPr>
            <p:cNvSpPr/>
            <p:nvPr/>
          </p:nvSpPr>
          <p:spPr>
            <a:xfrm>
              <a:off x="1326646" y="2610395"/>
              <a:ext cx="174172" cy="174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12" name="直接箭头连接符 11">
              <a:extLst>
                <a:ext uri="{FF2B5EF4-FFF2-40B4-BE49-F238E27FC236}">
                  <a16:creationId xmlns:a16="http://schemas.microsoft.com/office/drawing/2014/main" id="{2C7B6398-25A1-440B-83D2-8A63C2D37AA8}"/>
                </a:ext>
              </a:extLst>
            </p:cNvPr>
            <p:cNvCxnSpPr>
              <a:cxnSpLocks/>
              <a:stCxn id="11" idx="0"/>
            </p:cNvCxnSpPr>
            <p:nvPr/>
          </p:nvCxnSpPr>
          <p:spPr>
            <a:xfrm flipV="1">
              <a:off x="1413732" y="2275591"/>
              <a:ext cx="544" cy="33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E015E45-D17E-4CDC-BF57-5CF0DFF83850}"/>
                </a:ext>
              </a:extLst>
            </p:cNvPr>
            <p:cNvCxnSpPr>
              <a:cxnSpLocks/>
              <a:stCxn id="11" idx="2"/>
            </p:cNvCxnSpPr>
            <p:nvPr/>
          </p:nvCxnSpPr>
          <p:spPr>
            <a:xfrm flipH="1" flipV="1">
              <a:off x="992794" y="2697073"/>
              <a:ext cx="333852" cy="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A2EF7F8-1117-42A1-B271-F52BF8A0B3FA}"/>
                </a:ext>
              </a:extLst>
            </p:cNvPr>
            <p:cNvCxnSpPr>
              <a:cxnSpLocks/>
              <a:stCxn id="11" idx="4"/>
            </p:cNvCxnSpPr>
            <p:nvPr/>
          </p:nvCxnSpPr>
          <p:spPr>
            <a:xfrm>
              <a:off x="1413732" y="2784567"/>
              <a:ext cx="0" cy="33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71A0A0C-6B82-4450-82DC-A56B593C5663}"/>
                </a:ext>
              </a:extLst>
            </p:cNvPr>
            <p:cNvCxnSpPr>
              <a:cxnSpLocks/>
              <a:stCxn id="11" idx="6"/>
            </p:cNvCxnSpPr>
            <p:nvPr/>
          </p:nvCxnSpPr>
          <p:spPr>
            <a:xfrm flipV="1">
              <a:off x="1500818" y="2697073"/>
              <a:ext cx="365895" cy="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2D25A4E1-390D-4863-AC03-9668B98AC6CC}"/>
              </a:ext>
            </a:extLst>
          </p:cNvPr>
          <p:cNvSpPr txBox="1"/>
          <p:nvPr/>
        </p:nvSpPr>
        <p:spPr>
          <a:xfrm>
            <a:off x="231597" y="2564608"/>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a:t>
            </a:r>
          </a:p>
        </p:txBody>
      </p:sp>
      <p:sp>
        <p:nvSpPr>
          <p:cNvPr id="17" name="文本框 16">
            <a:extLst>
              <a:ext uri="{FF2B5EF4-FFF2-40B4-BE49-F238E27FC236}">
                <a16:creationId xmlns:a16="http://schemas.microsoft.com/office/drawing/2014/main" id="{99F44FEE-F5B7-4824-84D3-2AD0CD176A89}"/>
              </a:ext>
            </a:extLst>
          </p:cNvPr>
          <p:cNvSpPr txBox="1"/>
          <p:nvPr/>
        </p:nvSpPr>
        <p:spPr>
          <a:xfrm>
            <a:off x="4250456" y="4361431"/>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p>
        </p:txBody>
      </p:sp>
    </p:spTree>
    <p:extLst>
      <p:ext uri="{BB962C8B-B14F-4D97-AF65-F5344CB8AC3E}">
        <p14:creationId xmlns:p14="http://schemas.microsoft.com/office/powerpoint/2010/main" val="119594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举例：迷宫</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989287" y="1651247"/>
            <a:ext cx="3830373" cy="4190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状态：智能体的位置</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N,E,S,W</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状态转移：根据行动方向朝下一格移动</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如果行动的方向是墙则不动</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图片 9">
            <a:extLst>
              <a:ext uri="{FF2B5EF4-FFF2-40B4-BE49-F238E27FC236}">
                <a16:creationId xmlns:a16="http://schemas.microsoft.com/office/drawing/2014/main" id="{CA1DFB5A-346B-4586-B8E3-D5369F26A493}"/>
              </a:ext>
            </a:extLst>
          </p:cNvPr>
          <p:cNvPicPr>
            <a:picLocks noChangeAspect="1"/>
          </p:cNvPicPr>
          <p:nvPr/>
        </p:nvPicPr>
        <p:blipFill rotWithShape="1">
          <a:blip r:embed="rId2"/>
          <a:srcRect l="11133" r="11096"/>
          <a:stretch/>
        </p:blipFill>
        <p:spPr>
          <a:xfrm>
            <a:off x="807868" y="1545090"/>
            <a:ext cx="3515557" cy="3767819"/>
          </a:xfrm>
          <a:prstGeom prst="rect">
            <a:avLst/>
          </a:prstGeom>
        </p:spPr>
      </p:pic>
      <p:sp>
        <p:nvSpPr>
          <p:cNvPr id="16" name="文本框 15">
            <a:extLst>
              <a:ext uri="{FF2B5EF4-FFF2-40B4-BE49-F238E27FC236}">
                <a16:creationId xmlns:a16="http://schemas.microsoft.com/office/drawing/2014/main" id="{2D25A4E1-390D-4863-AC03-9668B98AC6CC}"/>
              </a:ext>
            </a:extLst>
          </p:cNvPr>
          <p:cNvSpPr txBox="1"/>
          <p:nvPr/>
        </p:nvSpPr>
        <p:spPr>
          <a:xfrm>
            <a:off x="231597" y="2564608"/>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a:t>
            </a:r>
          </a:p>
        </p:txBody>
      </p:sp>
      <p:sp>
        <p:nvSpPr>
          <p:cNvPr id="17" name="文本框 16">
            <a:extLst>
              <a:ext uri="{FF2B5EF4-FFF2-40B4-BE49-F238E27FC236}">
                <a16:creationId xmlns:a16="http://schemas.microsoft.com/office/drawing/2014/main" id="{99F44FEE-F5B7-4824-84D3-2AD0CD176A89}"/>
              </a:ext>
            </a:extLst>
          </p:cNvPr>
          <p:cNvSpPr txBox="1"/>
          <p:nvPr/>
        </p:nvSpPr>
        <p:spPr>
          <a:xfrm>
            <a:off x="4250456" y="4361431"/>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p>
        </p:txBody>
      </p:sp>
      <p:grpSp>
        <p:nvGrpSpPr>
          <p:cNvPr id="18" name="组合 17">
            <a:extLst>
              <a:ext uri="{FF2B5EF4-FFF2-40B4-BE49-F238E27FC236}">
                <a16:creationId xmlns:a16="http://schemas.microsoft.com/office/drawing/2014/main" id="{AC1DA82C-6B01-47F8-B751-3FF1F23CBE54}"/>
              </a:ext>
            </a:extLst>
          </p:cNvPr>
          <p:cNvGrpSpPr/>
          <p:nvPr/>
        </p:nvGrpSpPr>
        <p:grpSpPr>
          <a:xfrm>
            <a:off x="989316" y="2253462"/>
            <a:ext cx="923279" cy="960846"/>
            <a:chOff x="1267471" y="2710668"/>
            <a:chExt cx="923279" cy="960846"/>
          </a:xfrm>
        </p:grpSpPr>
        <p:sp>
          <p:nvSpPr>
            <p:cNvPr id="19" name="椭圆 18">
              <a:extLst>
                <a:ext uri="{FF2B5EF4-FFF2-40B4-BE49-F238E27FC236}">
                  <a16:creationId xmlns:a16="http://schemas.microsoft.com/office/drawing/2014/main" id="{FC263C48-05BC-4A2E-BF71-3709B06D4A90}"/>
                </a:ext>
              </a:extLst>
            </p:cNvPr>
            <p:cNvSpPr/>
            <p:nvPr/>
          </p:nvSpPr>
          <p:spPr>
            <a:xfrm>
              <a:off x="1650683" y="3108960"/>
              <a:ext cx="174172" cy="174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20" name="直接箭头连接符 19">
              <a:extLst>
                <a:ext uri="{FF2B5EF4-FFF2-40B4-BE49-F238E27FC236}">
                  <a16:creationId xmlns:a16="http://schemas.microsoft.com/office/drawing/2014/main" id="{B1B5EEDC-948E-4F75-B60D-C98AC8212DC1}"/>
                </a:ext>
              </a:extLst>
            </p:cNvPr>
            <p:cNvCxnSpPr>
              <a:stCxn id="19" idx="0"/>
            </p:cNvCxnSpPr>
            <p:nvPr/>
          </p:nvCxnSpPr>
          <p:spPr>
            <a:xfrm flipV="1">
              <a:off x="1737769" y="2774156"/>
              <a:ext cx="544" cy="33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C0B44CB-986A-4975-824A-54F36CAC6E5B}"/>
                </a:ext>
              </a:extLst>
            </p:cNvPr>
            <p:cNvCxnSpPr>
              <a:stCxn id="19" idx="2"/>
            </p:cNvCxnSpPr>
            <p:nvPr/>
          </p:nvCxnSpPr>
          <p:spPr>
            <a:xfrm flipH="1" flipV="1">
              <a:off x="1316831" y="3195638"/>
              <a:ext cx="333852" cy="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573210C-A2AD-4E64-A4E8-7C06FE752F11}"/>
                </a:ext>
              </a:extLst>
            </p:cNvPr>
            <p:cNvCxnSpPr>
              <a:stCxn id="19" idx="4"/>
            </p:cNvCxnSpPr>
            <p:nvPr/>
          </p:nvCxnSpPr>
          <p:spPr>
            <a:xfrm>
              <a:off x="1737769" y="3283132"/>
              <a:ext cx="0" cy="33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6BF1D4-0829-486C-867B-721AF985D647}"/>
                </a:ext>
              </a:extLst>
            </p:cNvPr>
            <p:cNvCxnSpPr>
              <a:stCxn id="19" idx="6"/>
            </p:cNvCxnSpPr>
            <p:nvPr/>
          </p:nvCxnSpPr>
          <p:spPr>
            <a:xfrm flipV="1">
              <a:off x="1824855" y="3195638"/>
              <a:ext cx="365895" cy="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706BBC7E-6459-41B3-9968-EF522BCA23C9}"/>
                </a:ext>
              </a:extLst>
            </p:cNvPr>
            <p:cNvSpPr/>
            <p:nvPr/>
          </p:nvSpPr>
          <p:spPr>
            <a:xfrm>
              <a:off x="1684190" y="2710668"/>
              <a:ext cx="107157" cy="107157"/>
            </a:xfrm>
            <a:prstGeom prst="ellipse">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椭圆 24">
              <a:extLst>
                <a:ext uri="{FF2B5EF4-FFF2-40B4-BE49-F238E27FC236}">
                  <a16:creationId xmlns:a16="http://schemas.microsoft.com/office/drawing/2014/main" id="{081F414A-83A0-421C-BF60-9E6CA3D0FD0F}"/>
                </a:ext>
              </a:extLst>
            </p:cNvPr>
            <p:cNvSpPr/>
            <p:nvPr/>
          </p:nvSpPr>
          <p:spPr>
            <a:xfrm>
              <a:off x="1684190" y="3564357"/>
              <a:ext cx="107157" cy="107157"/>
            </a:xfrm>
            <a:prstGeom prst="ellipse">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椭圆 25">
              <a:extLst>
                <a:ext uri="{FF2B5EF4-FFF2-40B4-BE49-F238E27FC236}">
                  <a16:creationId xmlns:a16="http://schemas.microsoft.com/office/drawing/2014/main" id="{1871605C-84E4-4E15-A976-70A1E943513E}"/>
                </a:ext>
              </a:extLst>
            </p:cNvPr>
            <p:cNvSpPr/>
            <p:nvPr/>
          </p:nvSpPr>
          <p:spPr>
            <a:xfrm>
              <a:off x="1267471" y="3138113"/>
              <a:ext cx="107157" cy="107157"/>
            </a:xfrm>
            <a:prstGeom prst="ellipse">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2647653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举例：迷宫</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988061" y="1651247"/>
            <a:ext cx="3831599" cy="4190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状态：智能体的位置</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N,E,S,W</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状态转移：根据行动方向朝下一格移动</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奖励：每一步为</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pic>
        <p:nvPicPr>
          <p:cNvPr id="10" name="图片 9">
            <a:extLst>
              <a:ext uri="{FF2B5EF4-FFF2-40B4-BE49-F238E27FC236}">
                <a16:creationId xmlns:a16="http://schemas.microsoft.com/office/drawing/2014/main" id="{CA1DFB5A-346B-4586-B8E3-D5369F26A493}"/>
              </a:ext>
            </a:extLst>
          </p:cNvPr>
          <p:cNvPicPr>
            <a:picLocks noChangeAspect="1"/>
          </p:cNvPicPr>
          <p:nvPr/>
        </p:nvPicPr>
        <p:blipFill rotWithShape="1">
          <a:blip r:embed="rId2"/>
          <a:srcRect l="11133" r="11096"/>
          <a:stretch/>
        </p:blipFill>
        <p:spPr>
          <a:xfrm>
            <a:off x="807868" y="1545090"/>
            <a:ext cx="3515557" cy="3767819"/>
          </a:xfrm>
          <a:prstGeom prst="rect">
            <a:avLst/>
          </a:prstGeom>
        </p:spPr>
      </p:pic>
      <p:sp>
        <p:nvSpPr>
          <p:cNvPr id="16" name="文本框 15">
            <a:extLst>
              <a:ext uri="{FF2B5EF4-FFF2-40B4-BE49-F238E27FC236}">
                <a16:creationId xmlns:a16="http://schemas.microsoft.com/office/drawing/2014/main" id="{2D25A4E1-390D-4863-AC03-9668B98AC6CC}"/>
              </a:ext>
            </a:extLst>
          </p:cNvPr>
          <p:cNvSpPr txBox="1"/>
          <p:nvPr/>
        </p:nvSpPr>
        <p:spPr>
          <a:xfrm>
            <a:off x="231597" y="2564608"/>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a:t>
            </a:r>
          </a:p>
        </p:txBody>
      </p:sp>
      <p:sp>
        <p:nvSpPr>
          <p:cNvPr id="17" name="文本框 16">
            <a:extLst>
              <a:ext uri="{FF2B5EF4-FFF2-40B4-BE49-F238E27FC236}">
                <a16:creationId xmlns:a16="http://schemas.microsoft.com/office/drawing/2014/main" id="{99F44FEE-F5B7-4824-84D3-2AD0CD176A89}"/>
              </a:ext>
            </a:extLst>
          </p:cNvPr>
          <p:cNvSpPr txBox="1"/>
          <p:nvPr/>
        </p:nvSpPr>
        <p:spPr>
          <a:xfrm>
            <a:off x="4250456" y="4361431"/>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p>
        </p:txBody>
      </p:sp>
      <p:grpSp>
        <p:nvGrpSpPr>
          <p:cNvPr id="27" name="组合 26">
            <a:extLst>
              <a:ext uri="{FF2B5EF4-FFF2-40B4-BE49-F238E27FC236}">
                <a16:creationId xmlns:a16="http://schemas.microsoft.com/office/drawing/2014/main" id="{23072197-DF9F-4FA4-8B50-DEC083E88D68}"/>
              </a:ext>
            </a:extLst>
          </p:cNvPr>
          <p:cNvGrpSpPr/>
          <p:nvPr/>
        </p:nvGrpSpPr>
        <p:grpSpPr>
          <a:xfrm>
            <a:off x="918000" y="2178000"/>
            <a:ext cx="3321050" cy="2437200"/>
            <a:chOff x="1149350" y="2613025"/>
            <a:chExt cx="3321050" cy="2438400"/>
          </a:xfrm>
        </p:grpSpPr>
        <p:cxnSp>
          <p:nvCxnSpPr>
            <p:cNvPr id="28" name="直接箭头连接符 27">
              <a:extLst>
                <a:ext uri="{FF2B5EF4-FFF2-40B4-BE49-F238E27FC236}">
                  <a16:creationId xmlns:a16="http://schemas.microsoft.com/office/drawing/2014/main" id="{7F6A7B2D-6B2F-4821-B5BF-E8F43E341331}"/>
                </a:ext>
              </a:extLst>
            </p:cNvPr>
            <p:cNvCxnSpPr/>
            <p:nvPr/>
          </p:nvCxnSpPr>
          <p:spPr>
            <a:xfrm>
              <a:off x="1149350" y="3190875"/>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a:extLst>
                <a:ext uri="{FF2B5EF4-FFF2-40B4-BE49-F238E27FC236}">
                  <a16:creationId xmlns:a16="http://schemas.microsoft.com/office/drawing/2014/main" id="{66A8E49D-1882-4860-9672-5022F96B3077}"/>
                </a:ext>
              </a:extLst>
            </p:cNvPr>
            <p:cNvCxnSpPr/>
            <p:nvPr/>
          </p:nvCxnSpPr>
          <p:spPr>
            <a:xfrm>
              <a:off x="1993900" y="27686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5541C202-EEE7-420D-804F-E888A1C0DB38}"/>
                </a:ext>
              </a:extLst>
            </p:cNvPr>
            <p:cNvCxnSpPr/>
            <p:nvPr/>
          </p:nvCxnSpPr>
          <p:spPr>
            <a:xfrm flipH="1">
              <a:off x="1982788" y="3629025"/>
              <a:ext cx="354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a:extLst>
                <a:ext uri="{FF2B5EF4-FFF2-40B4-BE49-F238E27FC236}">
                  <a16:creationId xmlns:a16="http://schemas.microsoft.com/office/drawing/2014/main" id="{20BB76B1-7067-4D0C-A9FA-4F051D877DC1}"/>
                </a:ext>
              </a:extLst>
            </p:cNvPr>
            <p:cNvCxnSpPr/>
            <p:nvPr/>
          </p:nvCxnSpPr>
          <p:spPr>
            <a:xfrm>
              <a:off x="2428875" y="27686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a:extLst>
                <a:ext uri="{FF2B5EF4-FFF2-40B4-BE49-F238E27FC236}">
                  <a16:creationId xmlns:a16="http://schemas.microsoft.com/office/drawing/2014/main" id="{5D6D13B4-D2E6-4A32-8F94-23463CD85AED}"/>
                </a:ext>
              </a:extLst>
            </p:cNvPr>
            <p:cNvCxnSpPr/>
            <p:nvPr/>
          </p:nvCxnSpPr>
          <p:spPr>
            <a:xfrm>
              <a:off x="2857500" y="27686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a:extLst>
                <a:ext uri="{FF2B5EF4-FFF2-40B4-BE49-F238E27FC236}">
                  <a16:creationId xmlns:a16="http://schemas.microsoft.com/office/drawing/2014/main" id="{2E2DFB7F-7557-417B-99D7-22915AADF2D5}"/>
                </a:ext>
              </a:extLst>
            </p:cNvPr>
            <p:cNvCxnSpPr/>
            <p:nvPr/>
          </p:nvCxnSpPr>
          <p:spPr>
            <a:xfrm>
              <a:off x="3286125" y="27686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直接箭头连接符 33">
              <a:extLst>
                <a:ext uri="{FF2B5EF4-FFF2-40B4-BE49-F238E27FC236}">
                  <a16:creationId xmlns:a16="http://schemas.microsoft.com/office/drawing/2014/main" id="{7C190A12-5707-4857-B382-4A60CAF0BFEF}"/>
                </a:ext>
              </a:extLst>
            </p:cNvPr>
            <p:cNvCxnSpPr/>
            <p:nvPr/>
          </p:nvCxnSpPr>
          <p:spPr>
            <a:xfrm>
              <a:off x="1577975" y="4892675"/>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直接箭头连接符 34">
              <a:extLst>
                <a:ext uri="{FF2B5EF4-FFF2-40B4-BE49-F238E27FC236}">
                  <a16:creationId xmlns:a16="http://schemas.microsoft.com/office/drawing/2014/main" id="{6E0AD013-9492-4286-8C1D-010127B64512}"/>
                </a:ext>
              </a:extLst>
            </p:cNvPr>
            <p:cNvCxnSpPr/>
            <p:nvPr/>
          </p:nvCxnSpPr>
          <p:spPr>
            <a:xfrm>
              <a:off x="2006600" y="4892675"/>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a:extLst>
                <a:ext uri="{FF2B5EF4-FFF2-40B4-BE49-F238E27FC236}">
                  <a16:creationId xmlns:a16="http://schemas.microsoft.com/office/drawing/2014/main" id="{8FBC9BBE-6417-45E8-9B45-90C1AF36854C}"/>
                </a:ext>
              </a:extLst>
            </p:cNvPr>
            <p:cNvCxnSpPr/>
            <p:nvPr/>
          </p:nvCxnSpPr>
          <p:spPr>
            <a:xfrm>
              <a:off x="3711575" y="4892675"/>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直接箭头连接符 36">
              <a:extLst>
                <a:ext uri="{FF2B5EF4-FFF2-40B4-BE49-F238E27FC236}">
                  <a16:creationId xmlns:a16="http://schemas.microsoft.com/office/drawing/2014/main" id="{5BF5D415-54B0-4C6D-90CE-E99F2081BBD8}"/>
                </a:ext>
              </a:extLst>
            </p:cNvPr>
            <p:cNvCxnSpPr/>
            <p:nvPr/>
          </p:nvCxnSpPr>
          <p:spPr>
            <a:xfrm>
              <a:off x="4140200" y="4892675"/>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直接箭头连接符 37">
              <a:extLst>
                <a:ext uri="{FF2B5EF4-FFF2-40B4-BE49-F238E27FC236}">
                  <a16:creationId xmlns:a16="http://schemas.microsoft.com/office/drawing/2014/main" id="{DE094E45-27F7-4A38-8E98-FF9AB3BAAA4A}"/>
                </a:ext>
              </a:extLst>
            </p:cNvPr>
            <p:cNvCxnSpPr/>
            <p:nvPr/>
          </p:nvCxnSpPr>
          <p:spPr>
            <a:xfrm>
              <a:off x="3286125" y="44704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直接箭头连接符 38">
              <a:extLst>
                <a:ext uri="{FF2B5EF4-FFF2-40B4-BE49-F238E27FC236}">
                  <a16:creationId xmlns:a16="http://schemas.microsoft.com/office/drawing/2014/main" id="{266920B9-C073-4D18-B498-A1F4D25B835C}"/>
                </a:ext>
              </a:extLst>
            </p:cNvPr>
            <p:cNvCxnSpPr/>
            <p:nvPr/>
          </p:nvCxnSpPr>
          <p:spPr>
            <a:xfrm flipV="1">
              <a:off x="1724025" y="3032125"/>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a:extLst>
                <a:ext uri="{FF2B5EF4-FFF2-40B4-BE49-F238E27FC236}">
                  <a16:creationId xmlns:a16="http://schemas.microsoft.com/office/drawing/2014/main" id="{B4269032-CE4A-400D-B8D9-1DC13D0B56F7}"/>
                </a:ext>
              </a:extLst>
            </p:cNvPr>
            <p:cNvCxnSpPr/>
            <p:nvPr/>
          </p:nvCxnSpPr>
          <p:spPr>
            <a:xfrm flipV="1">
              <a:off x="3006725" y="3032125"/>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a:extLst>
                <a:ext uri="{FF2B5EF4-FFF2-40B4-BE49-F238E27FC236}">
                  <a16:creationId xmlns:a16="http://schemas.microsoft.com/office/drawing/2014/main" id="{CF2709F2-F026-4CEA-B4D7-E3D224569F78}"/>
                </a:ext>
              </a:extLst>
            </p:cNvPr>
            <p:cNvCxnSpPr/>
            <p:nvPr/>
          </p:nvCxnSpPr>
          <p:spPr>
            <a:xfrm flipV="1">
              <a:off x="2155825" y="3883025"/>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562F1861-9525-4BC3-B11D-033D7C5D3497}"/>
                </a:ext>
              </a:extLst>
            </p:cNvPr>
            <p:cNvCxnSpPr/>
            <p:nvPr/>
          </p:nvCxnSpPr>
          <p:spPr>
            <a:xfrm flipV="1">
              <a:off x="2590800" y="4311650"/>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279B2C57-A939-40EF-8E73-98F25DA75B4C}"/>
                </a:ext>
              </a:extLst>
            </p:cNvPr>
            <p:cNvCxnSpPr/>
            <p:nvPr/>
          </p:nvCxnSpPr>
          <p:spPr>
            <a:xfrm flipH="1">
              <a:off x="3687763" y="3629025"/>
              <a:ext cx="354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直接箭头连接符 43">
              <a:extLst>
                <a:ext uri="{FF2B5EF4-FFF2-40B4-BE49-F238E27FC236}">
                  <a16:creationId xmlns:a16="http://schemas.microsoft.com/office/drawing/2014/main" id="{0FB78CC2-E057-492E-BF4B-E807FC9383AD}"/>
                </a:ext>
              </a:extLst>
            </p:cNvPr>
            <p:cNvCxnSpPr/>
            <p:nvPr/>
          </p:nvCxnSpPr>
          <p:spPr>
            <a:xfrm flipH="1">
              <a:off x="2833688" y="4892675"/>
              <a:ext cx="354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直接箭头连接符 44">
              <a:extLst>
                <a:ext uri="{FF2B5EF4-FFF2-40B4-BE49-F238E27FC236}">
                  <a16:creationId xmlns:a16="http://schemas.microsoft.com/office/drawing/2014/main" id="{6F5AFF90-B5FA-4E63-B73E-946970EFFCC8}"/>
                </a:ext>
              </a:extLst>
            </p:cNvPr>
            <p:cNvCxnSpPr/>
            <p:nvPr/>
          </p:nvCxnSpPr>
          <p:spPr>
            <a:xfrm flipH="1">
              <a:off x="2405063" y="4044950"/>
              <a:ext cx="354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直接箭头连接符 45">
              <a:extLst>
                <a:ext uri="{FF2B5EF4-FFF2-40B4-BE49-F238E27FC236}">
                  <a16:creationId xmlns:a16="http://schemas.microsoft.com/office/drawing/2014/main" id="{57A3F42A-48CF-4973-A5D2-8B40173EDEAD}"/>
                </a:ext>
              </a:extLst>
            </p:cNvPr>
            <p:cNvCxnSpPr/>
            <p:nvPr/>
          </p:nvCxnSpPr>
          <p:spPr>
            <a:xfrm>
              <a:off x="1724025" y="4318000"/>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直接箭头连接符 46">
              <a:extLst>
                <a:ext uri="{FF2B5EF4-FFF2-40B4-BE49-F238E27FC236}">
                  <a16:creationId xmlns:a16="http://schemas.microsoft.com/office/drawing/2014/main" id="{EF6F7947-099B-402F-8750-5CA9A860A19D}"/>
                </a:ext>
              </a:extLst>
            </p:cNvPr>
            <p:cNvCxnSpPr/>
            <p:nvPr/>
          </p:nvCxnSpPr>
          <p:spPr>
            <a:xfrm flipV="1">
              <a:off x="2590800" y="4733925"/>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直接箭头连接符 47">
              <a:extLst>
                <a:ext uri="{FF2B5EF4-FFF2-40B4-BE49-F238E27FC236}">
                  <a16:creationId xmlns:a16="http://schemas.microsoft.com/office/drawing/2014/main" id="{F70EC80F-5639-41F7-98BA-239E2C1CCAC0}"/>
                </a:ext>
              </a:extLst>
            </p:cNvPr>
            <p:cNvCxnSpPr/>
            <p:nvPr/>
          </p:nvCxnSpPr>
          <p:spPr>
            <a:xfrm>
              <a:off x="3863975" y="4318000"/>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直接箭头连接符 48">
              <a:extLst>
                <a:ext uri="{FF2B5EF4-FFF2-40B4-BE49-F238E27FC236}">
                  <a16:creationId xmlns:a16="http://schemas.microsoft.com/office/drawing/2014/main" id="{3054F6A9-FC74-474A-BC15-0A63555DED81}"/>
                </a:ext>
              </a:extLst>
            </p:cNvPr>
            <p:cNvCxnSpPr/>
            <p:nvPr/>
          </p:nvCxnSpPr>
          <p:spPr>
            <a:xfrm>
              <a:off x="3863975" y="3032125"/>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直接箭头连接符 49">
              <a:extLst>
                <a:ext uri="{FF2B5EF4-FFF2-40B4-BE49-F238E27FC236}">
                  <a16:creationId xmlns:a16="http://schemas.microsoft.com/office/drawing/2014/main" id="{DB1B709F-0396-43EB-9EAD-642A9EF4D179}"/>
                </a:ext>
              </a:extLst>
            </p:cNvPr>
            <p:cNvCxnSpPr/>
            <p:nvPr/>
          </p:nvCxnSpPr>
          <p:spPr>
            <a:xfrm>
              <a:off x="3863975" y="2613025"/>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a:extLst>
                <a:ext uri="{FF2B5EF4-FFF2-40B4-BE49-F238E27FC236}">
                  <a16:creationId xmlns:a16="http://schemas.microsoft.com/office/drawing/2014/main" id="{83549F65-1BBF-43EB-9EF0-D231EE93E440}"/>
                </a:ext>
              </a:extLst>
            </p:cNvPr>
            <p:cNvCxnSpPr/>
            <p:nvPr/>
          </p:nvCxnSpPr>
          <p:spPr>
            <a:xfrm>
              <a:off x="3438525" y="3473450"/>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直接箭头连接符 51">
              <a:extLst>
                <a:ext uri="{FF2B5EF4-FFF2-40B4-BE49-F238E27FC236}">
                  <a16:creationId xmlns:a16="http://schemas.microsoft.com/office/drawing/2014/main" id="{21F07127-C7AA-42FE-9696-3A177222AB24}"/>
                </a:ext>
              </a:extLst>
            </p:cNvPr>
            <p:cNvCxnSpPr/>
            <p:nvPr/>
          </p:nvCxnSpPr>
          <p:spPr>
            <a:xfrm>
              <a:off x="3438525" y="3883025"/>
              <a:ext cx="0" cy="31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直接箭头连接符 52">
              <a:extLst>
                <a:ext uri="{FF2B5EF4-FFF2-40B4-BE49-F238E27FC236}">
                  <a16:creationId xmlns:a16="http://schemas.microsoft.com/office/drawing/2014/main" id="{EBBF4E61-8817-4B99-924B-FCD954ED3601}"/>
                </a:ext>
              </a:extLst>
            </p:cNvPr>
            <p:cNvCxnSpPr/>
            <p:nvPr/>
          </p:nvCxnSpPr>
          <p:spPr>
            <a:xfrm flipV="1">
              <a:off x="1724025" y="3467100"/>
              <a:ext cx="0" cy="317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直接箭头连接符 53">
              <a:extLst>
                <a:ext uri="{FF2B5EF4-FFF2-40B4-BE49-F238E27FC236}">
                  <a16:creationId xmlns:a16="http://schemas.microsoft.com/office/drawing/2014/main" id="{30DDB682-165C-4F7E-A519-5D65B0EDCC61}"/>
                </a:ext>
              </a:extLst>
            </p:cNvPr>
            <p:cNvCxnSpPr/>
            <p:nvPr/>
          </p:nvCxnSpPr>
          <p:spPr>
            <a:xfrm>
              <a:off x="1558925" y="2768600"/>
              <a:ext cx="33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667A3A4F-F70C-4E06-825F-4503AAA2D620}"/>
                  </a:ext>
                </a:extLst>
              </p:cNvPr>
              <p:cNvSpPr txBox="1">
                <a:spLocks/>
              </p:cNvSpPr>
              <p:nvPr/>
            </p:nvSpPr>
            <p:spPr>
              <a:xfrm>
                <a:off x="807868" y="5335155"/>
                <a:ext cx="5051394" cy="12557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给定一个上图所示的策略</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箭头表示每一个状态</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下的策略</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5" name="内容占位符 2">
                <a:extLst>
                  <a:ext uri="{FF2B5EF4-FFF2-40B4-BE49-F238E27FC236}">
                    <a16:creationId xmlns:a16="http://schemas.microsoft.com/office/drawing/2014/main" id="{667A3A4F-F70C-4E06-825F-4503AAA2D620}"/>
                  </a:ext>
                </a:extLst>
              </p:cNvPr>
              <p:cNvSpPr txBox="1">
                <a:spLocks noRot="1" noChangeAspect="1" noMove="1" noResize="1" noEditPoints="1" noAdjustHandles="1" noChangeArrowheads="1" noChangeShapeType="1" noTextEdit="1"/>
              </p:cNvSpPr>
              <p:nvPr/>
            </p:nvSpPr>
            <p:spPr>
              <a:xfrm>
                <a:off x="807868" y="5335155"/>
                <a:ext cx="5051394" cy="1255713"/>
              </a:xfrm>
              <a:prstGeom prst="rect">
                <a:avLst/>
              </a:prstGeom>
              <a:blipFill>
                <a:blip r:embed="rId5"/>
                <a:stretch>
                  <a:fillRect l="-725" t="-2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0070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举例：迷宫</a:t>
            </a:r>
          </a:p>
        </p:txBody>
      </p:sp>
      <p:pic>
        <p:nvPicPr>
          <p:cNvPr id="10" name="图片 9">
            <a:extLst>
              <a:ext uri="{FF2B5EF4-FFF2-40B4-BE49-F238E27FC236}">
                <a16:creationId xmlns:a16="http://schemas.microsoft.com/office/drawing/2014/main" id="{CA1DFB5A-346B-4586-B8E3-D5369F26A493}"/>
              </a:ext>
            </a:extLst>
          </p:cNvPr>
          <p:cNvPicPr>
            <a:picLocks noChangeAspect="1"/>
          </p:cNvPicPr>
          <p:nvPr/>
        </p:nvPicPr>
        <p:blipFill rotWithShape="1">
          <a:blip r:embed="rId2"/>
          <a:srcRect l="11133" r="11096"/>
          <a:stretch/>
        </p:blipFill>
        <p:spPr>
          <a:xfrm>
            <a:off x="807868" y="1545090"/>
            <a:ext cx="3515557" cy="3767819"/>
          </a:xfrm>
          <a:prstGeom prst="rect">
            <a:avLst/>
          </a:prstGeom>
        </p:spPr>
      </p:pic>
      <p:sp>
        <p:nvSpPr>
          <p:cNvPr id="16" name="文本框 15">
            <a:extLst>
              <a:ext uri="{FF2B5EF4-FFF2-40B4-BE49-F238E27FC236}">
                <a16:creationId xmlns:a16="http://schemas.microsoft.com/office/drawing/2014/main" id="{2D25A4E1-390D-4863-AC03-9668B98AC6CC}"/>
              </a:ext>
            </a:extLst>
          </p:cNvPr>
          <p:cNvSpPr txBox="1"/>
          <p:nvPr/>
        </p:nvSpPr>
        <p:spPr>
          <a:xfrm>
            <a:off x="231597" y="2564608"/>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a:t>
            </a:r>
          </a:p>
        </p:txBody>
      </p:sp>
      <p:sp>
        <p:nvSpPr>
          <p:cNvPr id="17" name="文本框 16">
            <a:extLst>
              <a:ext uri="{FF2B5EF4-FFF2-40B4-BE49-F238E27FC236}">
                <a16:creationId xmlns:a16="http://schemas.microsoft.com/office/drawing/2014/main" id="{99F44FEE-F5B7-4824-84D3-2AD0CD176A89}"/>
              </a:ext>
            </a:extLst>
          </p:cNvPr>
          <p:cNvSpPr txBox="1"/>
          <p:nvPr/>
        </p:nvSpPr>
        <p:spPr>
          <a:xfrm>
            <a:off x="4250456" y="4361431"/>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667A3A4F-F70C-4E06-825F-4503AAA2D620}"/>
                  </a:ext>
                </a:extLst>
              </p:cNvPr>
              <p:cNvSpPr txBox="1">
                <a:spLocks/>
              </p:cNvSpPr>
              <p:nvPr/>
            </p:nvSpPr>
            <p:spPr>
              <a:xfrm>
                <a:off x="799790" y="5337819"/>
                <a:ext cx="5051394" cy="12557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数字表示每一个状态</a:t>
                </a:r>
                <a14:m>
                  <m:oMath xmlns:m="http://schemas.openxmlformats.org/officeDocument/2006/math">
                    <m:r>
                      <m:rPr>
                        <m:sty m:val="p"/>
                      </m:r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s</m:t>
                    </m:r>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下</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的状态价值</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5" name="内容占位符 2">
                <a:extLst>
                  <a:ext uri="{FF2B5EF4-FFF2-40B4-BE49-F238E27FC236}">
                    <a16:creationId xmlns:a16="http://schemas.microsoft.com/office/drawing/2014/main" id="{667A3A4F-F70C-4E06-825F-4503AAA2D620}"/>
                  </a:ext>
                </a:extLst>
              </p:cNvPr>
              <p:cNvSpPr txBox="1">
                <a:spLocks noRot="1" noChangeAspect="1" noMove="1" noResize="1" noEditPoints="1" noAdjustHandles="1" noChangeArrowheads="1" noChangeShapeType="1" noTextEdit="1"/>
              </p:cNvSpPr>
              <p:nvPr/>
            </p:nvSpPr>
            <p:spPr>
              <a:xfrm>
                <a:off x="799790" y="5337819"/>
                <a:ext cx="5051394" cy="1255713"/>
              </a:xfrm>
              <a:prstGeom prst="rect">
                <a:avLst/>
              </a:prstGeom>
              <a:blipFill>
                <a:blip r:embed="rId5"/>
                <a:stretch>
                  <a:fillRect t="-242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C3FD469-BE0F-4AE7-B9A4-F4EA14F8C1C4}"/>
              </a:ext>
            </a:extLst>
          </p:cNvPr>
          <p:cNvGrpSpPr/>
          <p:nvPr/>
        </p:nvGrpSpPr>
        <p:grpSpPr>
          <a:xfrm>
            <a:off x="799790" y="2160000"/>
            <a:ext cx="3452129" cy="2505281"/>
            <a:chOff x="1042258" y="2575751"/>
            <a:chExt cx="3452129" cy="2505281"/>
          </a:xfrm>
        </p:grpSpPr>
        <p:sp>
          <p:nvSpPr>
            <p:cNvPr id="57" name="文本框 56">
              <a:extLst>
                <a:ext uri="{FF2B5EF4-FFF2-40B4-BE49-F238E27FC236}">
                  <a16:creationId xmlns:a16="http://schemas.microsoft.com/office/drawing/2014/main" id="{629431A5-C517-4324-A612-C7C9AB201252}"/>
                </a:ext>
              </a:extLst>
            </p:cNvPr>
            <p:cNvSpPr txBox="1"/>
            <p:nvPr/>
          </p:nvSpPr>
          <p:spPr>
            <a:xfrm>
              <a:off x="4075682" y="4711700"/>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
          <p:nvSpPr>
            <p:cNvPr id="58" name="文本框 57">
              <a:extLst>
                <a:ext uri="{FF2B5EF4-FFF2-40B4-BE49-F238E27FC236}">
                  <a16:creationId xmlns:a16="http://schemas.microsoft.com/office/drawing/2014/main" id="{75A22B39-1936-42B7-BCBE-39BEED4CD7BB}"/>
                </a:ext>
              </a:extLst>
            </p:cNvPr>
            <p:cNvSpPr txBox="1"/>
            <p:nvPr/>
          </p:nvSpPr>
          <p:spPr>
            <a:xfrm>
              <a:off x="3653407" y="4711700"/>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p:sp>
          <p:nvSpPr>
            <p:cNvPr id="59" name="文本框 58">
              <a:extLst>
                <a:ext uri="{FF2B5EF4-FFF2-40B4-BE49-F238E27FC236}">
                  <a16:creationId xmlns:a16="http://schemas.microsoft.com/office/drawing/2014/main" id="{400C8EBF-CA66-42E7-9059-A0A3C18D6FA6}"/>
                </a:ext>
              </a:extLst>
            </p:cNvPr>
            <p:cNvSpPr txBox="1"/>
            <p:nvPr/>
          </p:nvSpPr>
          <p:spPr>
            <a:xfrm>
              <a:off x="3653407" y="42870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sp>
          <p:nvSpPr>
            <p:cNvPr id="60" name="文本框 59">
              <a:extLst>
                <a:ext uri="{FF2B5EF4-FFF2-40B4-BE49-F238E27FC236}">
                  <a16:creationId xmlns:a16="http://schemas.microsoft.com/office/drawing/2014/main" id="{92A34C62-E332-4BAE-816A-31549EAFBEDE}"/>
                </a:ext>
              </a:extLst>
            </p:cNvPr>
            <p:cNvSpPr txBox="1"/>
            <p:nvPr/>
          </p:nvSpPr>
          <p:spPr>
            <a:xfrm>
              <a:off x="3231132" y="42870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p>
          </p:txBody>
        </p:sp>
        <p:sp>
          <p:nvSpPr>
            <p:cNvPr id="61" name="文本框 60">
              <a:extLst>
                <a:ext uri="{FF2B5EF4-FFF2-40B4-BE49-F238E27FC236}">
                  <a16:creationId xmlns:a16="http://schemas.microsoft.com/office/drawing/2014/main" id="{57BB0B4E-0DD3-4883-811D-195535CAE179}"/>
                </a:ext>
              </a:extLst>
            </p:cNvPr>
            <p:cNvSpPr txBox="1"/>
            <p:nvPr/>
          </p:nvSpPr>
          <p:spPr>
            <a:xfrm>
              <a:off x="3231132" y="38552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p>
          </p:txBody>
        </p:sp>
        <p:sp>
          <p:nvSpPr>
            <p:cNvPr id="62" name="文本框 61">
              <a:extLst>
                <a:ext uri="{FF2B5EF4-FFF2-40B4-BE49-F238E27FC236}">
                  <a16:creationId xmlns:a16="http://schemas.microsoft.com/office/drawing/2014/main" id="{3A2C7C1D-1D50-44E2-978B-E883767B1284}"/>
                </a:ext>
              </a:extLst>
            </p:cNvPr>
            <p:cNvSpPr txBox="1"/>
            <p:nvPr/>
          </p:nvSpPr>
          <p:spPr>
            <a:xfrm>
              <a:off x="3231132" y="34361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63" name="文本框 62">
              <a:extLst>
                <a:ext uri="{FF2B5EF4-FFF2-40B4-BE49-F238E27FC236}">
                  <a16:creationId xmlns:a16="http://schemas.microsoft.com/office/drawing/2014/main" id="{36B01678-147B-44CE-9675-A5F59C605B13}"/>
                </a:ext>
              </a:extLst>
            </p:cNvPr>
            <p:cNvSpPr txBox="1"/>
            <p:nvPr/>
          </p:nvSpPr>
          <p:spPr>
            <a:xfrm>
              <a:off x="3659757" y="34361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p>
          </p:txBody>
        </p:sp>
        <p:sp>
          <p:nvSpPr>
            <p:cNvPr id="64" name="文本框 63">
              <a:extLst>
                <a:ext uri="{FF2B5EF4-FFF2-40B4-BE49-F238E27FC236}">
                  <a16:creationId xmlns:a16="http://schemas.microsoft.com/office/drawing/2014/main" id="{6BB2B626-D760-4769-9579-E5F6DB486353}"/>
                </a:ext>
              </a:extLst>
            </p:cNvPr>
            <p:cNvSpPr txBox="1"/>
            <p:nvPr/>
          </p:nvSpPr>
          <p:spPr>
            <a:xfrm>
              <a:off x="3659757" y="3007551"/>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p>
          </p:txBody>
        </p:sp>
        <p:sp>
          <p:nvSpPr>
            <p:cNvPr id="65" name="文本框 64">
              <a:extLst>
                <a:ext uri="{FF2B5EF4-FFF2-40B4-BE49-F238E27FC236}">
                  <a16:creationId xmlns:a16="http://schemas.microsoft.com/office/drawing/2014/main" id="{50B2217D-7586-41A8-BFD6-E68B0A806372}"/>
                </a:ext>
              </a:extLst>
            </p:cNvPr>
            <p:cNvSpPr txBox="1"/>
            <p:nvPr/>
          </p:nvSpPr>
          <p:spPr>
            <a:xfrm>
              <a:off x="3659757" y="2575751"/>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p>
          </p:txBody>
        </p:sp>
        <p:sp>
          <p:nvSpPr>
            <p:cNvPr id="66" name="文本框 65">
              <a:extLst>
                <a:ext uri="{FF2B5EF4-FFF2-40B4-BE49-F238E27FC236}">
                  <a16:creationId xmlns:a16="http://schemas.microsoft.com/office/drawing/2014/main" id="{191BCAFB-97DC-44CB-A5F5-0E4FEEFE5688}"/>
                </a:ext>
              </a:extLst>
            </p:cNvPr>
            <p:cNvSpPr txBox="1"/>
            <p:nvPr/>
          </p:nvSpPr>
          <p:spPr>
            <a:xfrm>
              <a:off x="31582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p>
          </p:txBody>
        </p:sp>
        <p:sp>
          <p:nvSpPr>
            <p:cNvPr id="67" name="文本框 66">
              <a:extLst>
                <a:ext uri="{FF2B5EF4-FFF2-40B4-BE49-F238E27FC236}">
                  <a16:creationId xmlns:a16="http://schemas.microsoft.com/office/drawing/2014/main" id="{2200F704-C6EA-4B29-9709-4D684C36ABC7}"/>
                </a:ext>
              </a:extLst>
            </p:cNvPr>
            <p:cNvSpPr txBox="1"/>
            <p:nvPr/>
          </p:nvSpPr>
          <p:spPr>
            <a:xfrm>
              <a:off x="2742332"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p>
          </p:txBody>
        </p:sp>
        <p:sp>
          <p:nvSpPr>
            <p:cNvPr id="68" name="文本框 67">
              <a:extLst>
                <a:ext uri="{FF2B5EF4-FFF2-40B4-BE49-F238E27FC236}">
                  <a16:creationId xmlns:a16="http://schemas.microsoft.com/office/drawing/2014/main" id="{F4FB8D9C-A75D-4399-9AC8-1BD37AA6A0C7}"/>
                </a:ext>
              </a:extLst>
            </p:cNvPr>
            <p:cNvSpPr txBox="1"/>
            <p:nvPr/>
          </p:nvSpPr>
          <p:spPr>
            <a:xfrm>
              <a:off x="2742332"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p>
          </p:txBody>
        </p:sp>
        <p:sp>
          <p:nvSpPr>
            <p:cNvPr id="69" name="文本框 68">
              <a:extLst>
                <a:ext uri="{FF2B5EF4-FFF2-40B4-BE49-F238E27FC236}">
                  <a16:creationId xmlns:a16="http://schemas.microsoft.com/office/drawing/2014/main" id="{C51BEB16-F97A-442A-A994-4C82EBA0E3CA}"/>
                </a:ext>
              </a:extLst>
            </p:cNvPr>
            <p:cNvSpPr txBox="1"/>
            <p:nvPr/>
          </p:nvSpPr>
          <p:spPr>
            <a:xfrm>
              <a:off x="23073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p>
          </p:txBody>
        </p:sp>
        <p:sp>
          <p:nvSpPr>
            <p:cNvPr id="70" name="文本框 69">
              <a:extLst>
                <a:ext uri="{FF2B5EF4-FFF2-40B4-BE49-F238E27FC236}">
                  <a16:creationId xmlns:a16="http://schemas.microsoft.com/office/drawing/2014/main" id="{B6CF2274-F7DA-4A8D-B35C-C8B786DA0D0D}"/>
                </a:ext>
              </a:extLst>
            </p:cNvPr>
            <p:cNvSpPr txBox="1"/>
            <p:nvPr/>
          </p:nvSpPr>
          <p:spPr>
            <a:xfrm>
              <a:off x="18755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-13</a:t>
              </a:r>
            </a:p>
          </p:txBody>
        </p:sp>
        <p:sp>
          <p:nvSpPr>
            <p:cNvPr id="71" name="文本框 70">
              <a:extLst>
                <a:ext uri="{FF2B5EF4-FFF2-40B4-BE49-F238E27FC236}">
                  <a16:creationId xmlns:a16="http://schemas.microsoft.com/office/drawing/2014/main" id="{7927CFF8-AD9F-495B-9E8D-089269319FF5}"/>
                </a:ext>
              </a:extLst>
            </p:cNvPr>
            <p:cNvSpPr txBox="1"/>
            <p:nvPr/>
          </p:nvSpPr>
          <p:spPr>
            <a:xfrm>
              <a:off x="14564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-14</a:t>
              </a:r>
            </a:p>
          </p:txBody>
        </p:sp>
        <p:sp>
          <p:nvSpPr>
            <p:cNvPr id="72" name="文本框 71">
              <a:extLst>
                <a:ext uri="{FF2B5EF4-FFF2-40B4-BE49-F238E27FC236}">
                  <a16:creationId xmlns:a16="http://schemas.microsoft.com/office/drawing/2014/main" id="{CEB95E6E-4E26-43F8-8717-B84554E67700}"/>
                </a:ext>
              </a:extLst>
            </p:cNvPr>
            <p:cNvSpPr txBox="1"/>
            <p:nvPr/>
          </p:nvSpPr>
          <p:spPr>
            <a:xfrm>
              <a:off x="1456457"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p>
          </p:txBody>
        </p:sp>
        <p:sp>
          <p:nvSpPr>
            <p:cNvPr id="73" name="文本框 72">
              <a:extLst>
                <a:ext uri="{FF2B5EF4-FFF2-40B4-BE49-F238E27FC236}">
                  <a16:creationId xmlns:a16="http://schemas.microsoft.com/office/drawing/2014/main" id="{17DB6A00-3D56-4CD0-8F26-9DAFB7837AEA}"/>
                </a:ext>
              </a:extLst>
            </p:cNvPr>
            <p:cNvSpPr txBox="1"/>
            <p:nvPr/>
          </p:nvSpPr>
          <p:spPr>
            <a:xfrm>
              <a:off x="1042258"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p>
          </p:txBody>
        </p:sp>
        <p:sp>
          <p:nvSpPr>
            <p:cNvPr id="74" name="文本框 73">
              <a:extLst>
                <a:ext uri="{FF2B5EF4-FFF2-40B4-BE49-F238E27FC236}">
                  <a16:creationId xmlns:a16="http://schemas.microsoft.com/office/drawing/2014/main" id="{6A6565DA-D898-4235-B984-2DEE4CE70941}"/>
                </a:ext>
              </a:extLst>
            </p:cNvPr>
            <p:cNvSpPr txBox="1"/>
            <p:nvPr/>
          </p:nvSpPr>
          <p:spPr>
            <a:xfrm>
              <a:off x="1456457" y="343300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p>
          </p:txBody>
        </p:sp>
        <p:sp>
          <p:nvSpPr>
            <p:cNvPr id="75" name="文本框 74">
              <a:extLst>
                <a:ext uri="{FF2B5EF4-FFF2-40B4-BE49-F238E27FC236}">
                  <a16:creationId xmlns:a16="http://schemas.microsoft.com/office/drawing/2014/main" id="{6506470F-340E-49A6-B2BF-8D3EB9029D36}"/>
                </a:ext>
              </a:extLst>
            </p:cNvPr>
            <p:cNvSpPr txBox="1"/>
            <p:nvPr/>
          </p:nvSpPr>
          <p:spPr>
            <a:xfrm>
              <a:off x="1875557" y="343300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-17</a:t>
              </a:r>
            </a:p>
          </p:txBody>
        </p:sp>
        <p:sp>
          <p:nvSpPr>
            <p:cNvPr id="76" name="文本框 75">
              <a:extLst>
                <a:ext uri="{FF2B5EF4-FFF2-40B4-BE49-F238E27FC236}">
                  <a16:creationId xmlns:a16="http://schemas.microsoft.com/office/drawing/2014/main" id="{BB3112CC-4238-466D-8CA5-6BFB4FD40422}"/>
                </a:ext>
              </a:extLst>
            </p:cNvPr>
            <p:cNvSpPr txBox="1"/>
            <p:nvPr/>
          </p:nvSpPr>
          <p:spPr>
            <a:xfrm>
              <a:off x="1875557" y="38584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-18</a:t>
              </a:r>
            </a:p>
          </p:txBody>
        </p:sp>
        <p:sp>
          <p:nvSpPr>
            <p:cNvPr id="77" name="文本框 76">
              <a:extLst>
                <a:ext uri="{FF2B5EF4-FFF2-40B4-BE49-F238E27FC236}">
                  <a16:creationId xmlns:a16="http://schemas.microsoft.com/office/drawing/2014/main" id="{49D60C4B-AE85-4693-9AE9-F7B2A288D0B7}"/>
                </a:ext>
              </a:extLst>
            </p:cNvPr>
            <p:cNvSpPr txBox="1"/>
            <p:nvPr/>
          </p:nvSpPr>
          <p:spPr>
            <a:xfrm>
              <a:off x="2307357" y="38584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-19</a:t>
              </a:r>
            </a:p>
          </p:txBody>
        </p:sp>
        <p:sp>
          <p:nvSpPr>
            <p:cNvPr id="78" name="文本框 77">
              <a:extLst>
                <a:ext uri="{FF2B5EF4-FFF2-40B4-BE49-F238E27FC236}">
                  <a16:creationId xmlns:a16="http://schemas.microsoft.com/office/drawing/2014/main" id="{CFF6E133-1E4E-4718-B896-5533305D35C7}"/>
                </a:ext>
              </a:extLst>
            </p:cNvPr>
            <p:cNvSpPr txBox="1"/>
            <p:nvPr/>
          </p:nvSpPr>
          <p:spPr>
            <a:xfrm>
              <a:off x="2307356" y="4287076"/>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p>
          </p:txBody>
        </p:sp>
        <p:sp>
          <p:nvSpPr>
            <p:cNvPr id="79" name="文本框 78">
              <a:extLst>
                <a:ext uri="{FF2B5EF4-FFF2-40B4-BE49-F238E27FC236}">
                  <a16:creationId xmlns:a16="http://schemas.microsoft.com/office/drawing/2014/main" id="{B9045523-0EE8-454E-9845-6FF45D40A2E7}"/>
                </a:ext>
              </a:extLst>
            </p:cNvPr>
            <p:cNvSpPr txBox="1"/>
            <p:nvPr/>
          </p:nvSpPr>
          <p:spPr>
            <a:xfrm>
              <a:off x="2307356"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-21</a:t>
              </a:r>
            </a:p>
          </p:txBody>
        </p:sp>
        <p:sp>
          <p:nvSpPr>
            <p:cNvPr id="80" name="文本框 79">
              <a:extLst>
                <a:ext uri="{FF2B5EF4-FFF2-40B4-BE49-F238E27FC236}">
                  <a16:creationId xmlns:a16="http://schemas.microsoft.com/office/drawing/2014/main" id="{A8275C88-3BEC-4DEE-875E-AFAA9492D023}"/>
                </a:ext>
              </a:extLst>
            </p:cNvPr>
            <p:cNvSpPr txBox="1"/>
            <p:nvPr/>
          </p:nvSpPr>
          <p:spPr>
            <a:xfrm>
              <a:off x="2736676"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-22</a:t>
              </a:r>
            </a:p>
          </p:txBody>
        </p:sp>
        <p:sp>
          <p:nvSpPr>
            <p:cNvPr id="81" name="文本框 80">
              <a:extLst>
                <a:ext uri="{FF2B5EF4-FFF2-40B4-BE49-F238E27FC236}">
                  <a16:creationId xmlns:a16="http://schemas.microsoft.com/office/drawing/2014/main" id="{B53A0D80-0154-440E-814E-29982C64C4E3}"/>
                </a:ext>
              </a:extLst>
            </p:cNvPr>
            <p:cNvSpPr txBox="1"/>
            <p:nvPr/>
          </p:nvSpPr>
          <p:spPr>
            <a:xfrm>
              <a:off x="1456457"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-23</a:t>
              </a:r>
            </a:p>
          </p:txBody>
        </p:sp>
        <p:sp>
          <p:nvSpPr>
            <p:cNvPr id="82" name="文本框 81">
              <a:extLst>
                <a:ext uri="{FF2B5EF4-FFF2-40B4-BE49-F238E27FC236}">
                  <a16:creationId xmlns:a16="http://schemas.microsoft.com/office/drawing/2014/main" id="{6E088D6C-ABBC-49A2-929B-BFFD4812D22C}"/>
                </a:ext>
              </a:extLst>
            </p:cNvPr>
            <p:cNvSpPr txBox="1"/>
            <p:nvPr/>
          </p:nvSpPr>
          <p:spPr>
            <a:xfrm>
              <a:off x="1885777"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-22</a:t>
              </a:r>
            </a:p>
          </p:txBody>
        </p:sp>
        <p:sp>
          <p:nvSpPr>
            <p:cNvPr id="83" name="文本框 82">
              <a:extLst>
                <a:ext uri="{FF2B5EF4-FFF2-40B4-BE49-F238E27FC236}">
                  <a16:creationId xmlns:a16="http://schemas.microsoft.com/office/drawing/2014/main" id="{42B1F146-E96F-4C13-9A6A-6E154BD67D25}"/>
                </a:ext>
              </a:extLst>
            </p:cNvPr>
            <p:cNvSpPr txBox="1"/>
            <p:nvPr/>
          </p:nvSpPr>
          <p:spPr>
            <a:xfrm>
              <a:off x="1456457" y="4294252"/>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p>
          </p:txBody>
        </p:sp>
      </p:grpSp>
      <p:sp>
        <p:nvSpPr>
          <p:cNvPr id="38" name="内容占位符 2">
            <a:extLst>
              <a:ext uri="{FF2B5EF4-FFF2-40B4-BE49-F238E27FC236}">
                <a16:creationId xmlns:a16="http://schemas.microsoft.com/office/drawing/2014/main" id="{3F81B296-BD5D-4506-B4A7-C341408BBBD8}"/>
              </a:ext>
            </a:extLst>
          </p:cNvPr>
          <p:cNvSpPr txBox="1">
            <a:spLocks/>
          </p:cNvSpPr>
          <p:nvPr/>
        </p:nvSpPr>
        <p:spPr>
          <a:xfrm>
            <a:off x="4988062" y="1651247"/>
            <a:ext cx="3725040" cy="4190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状态：智能体的位置</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N,E,S,W</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状态转移：根据行动方向朝下一格移动</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奖励：每一步为</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Tree>
    <p:extLst>
      <p:ext uri="{BB962C8B-B14F-4D97-AF65-F5344CB8AC3E}">
        <p14:creationId xmlns:p14="http://schemas.microsoft.com/office/powerpoint/2010/main" val="747510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919694" y="6346996"/>
            <a:ext cx="3105151" cy="20638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Atari</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游戏</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461923" y="2100872"/>
            <a:ext cx="3429366" cy="37721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游戏规则未知</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从交互游戏中进行学习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在操纵杆上选择行动并查看分数和像素画面</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D8750FE3-3100-406A-8327-F8F238671A65}"/>
              </a:ext>
            </a:extLst>
          </p:cNvPr>
          <p:cNvPicPr>
            <a:picLocks noChangeAspect="1"/>
          </p:cNvPicPr>
          <p:nvPr/>
        </p:nvPicPr>
        <p:blipFill rotWithShape="1">
          <a:blip r:embed="rId2"/>
          <a:srcRect t="2911"/>
          <a:stretch/>
        </p:blipFill>
        <p:spPr>
          <a:xfrm>
            <a:off x="2063539" y="1497873"/>
            <a:ext cx="1882926" cy="1568818"/>
          </a:xfrm>
          <a:prstGeom prst="rect">
            <a:avLst/>
          </a:prstGeom>
        </p:spPr>
      </p:pic>
      <p:cxnSp>
        <p:nvCxnSpPr>
          <p:cNvPr id="9" name="直接箭头连接符 8">
            <a:extLst>
              <a:ext uri="{FF2B5EF4-FFF2-40B4-BE49-F238E27FC236}">
                <a16:creationId xmlns:a16="http://schemas.microsoft.com/office/drawing/2014/main" id="{8A5D91C0-AA51-423E-89F2-91FCF6A90CBA}"/>
              </a:ext>
            </a:extLst>
          </p:cNvPr>
          <p:cNvCxnSpPr>
            <a:cxnSpLocks/>
          </p:cNvCxnSpPr>
          <p:nvPr/>
        </p:nvCxnSpPr>
        <p:spPr>
          <a:xfrm flipV="1">
            <a:off x="3005002" y="3151573"/>
            <a:ext cx="0" cy="16423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9B1B63C7-4920-4394-905D-C2744967D53B}"/>
              </a:ext>
            </a:extLst>
          </p:cNvPr>
          <p:cNvCxnSpPr>
            <a:cxnSpLocks/>
            <a:stCxn id="21" idx="1"/>
            <a:endCxn id="7" idx="1"/>
          </p:cNvCxnSpPr>
          <p:nvPr/>
        </p:nvCxnSpPr>
        <p:spPr>
          <a:xfrm rot="10800000" flipH="1">
            <a:off x="1935773" y="2282282"/>
            <a:ext cx="127765" cy="3183120"/>
          </a:xfrm>
          <a:prstGeom prst="bentConnector3">
            <a:avLst>
              <a:gd name="adj1" fmla="val -71395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6A164E64-6A29-4D0E-AA87-D8B68A658D2E}"/>
              </a:ext>
            </a:extLst>
          </p:cNvPr>
          <p:cNvCxnSpPr>
            <a:cxnSpLocks/>
            <a:stCxn id="7" idx="3"/>
            <a:endCxn id="21" idx="3"/>
          </p:cNvCxnSpPr>
          <p:nvPr/>
        </p:nvCxnSpPr>
        <p:spPr>
          <a:xfrm>
            <a:off x="3946465" y="2282282"/>
            <a:ext cx="10444" cy="3183120"/>
          </a:xfrm>
          <a:prstGeom prst="bentConnector3">
            <a:avLst>
              <a:gd name="adj1" fmla="val 8919016"/>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1D73FC1-3B1E-4FB9-9A83-8A6E04A278BB}"/>
              </a:ext>
            </a:extLst>
          </p:cNvPr>
          <p:cNvSpPr txBox="1"/>
          <p:nvPr/>
        </p:nvSpPr>
        <p:spPr>
          <a:xfrm>
            <a:off x="2395679" y="3608304"/>
            <a:ext cx="6392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sp>
        <p:nvSpPr>
          <p:cNvPr id="13" name="文本框 12">
            <a:extLst>
              <a:ext uri="{FF2B5EF4-FFF2-40B4-BE49-F238E27FC236}">
                <a16:creationId xmlns:a16="http://schemas.microsoft.com/office/drawing/2014/main" id="{35574F46-C6FD-4AD6-9D50-085E2B5B6B0B}"/>
              </a:ext>
            </a:extLst>
          </p:cNvPr>
          <p:cNvSpPr txBox="1"/>
          <p:nvPr/>
        </p:nvSpPr>
        <p:spPr>
          <a:xfrm>
            <a:off x="1357275" y="1931595"/>
            <a:ext cx="596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p>
        </p:txBody>
      </p:sp>
      <p:sp>
        <p:nvSpPr>
          <p:cNvPr id="14" name="文本框 13">
            <a:extLst>
              <a:ext uri="{FF2B5EF4-FFF2-40B4-BE49-F238E27FC236}">
                <a16:creationId xmlns:a16="http://schemas.microsoft.com/office/drawing/2014/main" id="{8A2BC014-4D2B-41D6-9871-18C9B5EAA2F6}"/>
              </a:ext>
            </a:extLst>
          </p:cNvPr>
          <p:cNvSpPr txBox="1"/>
          <p:nvPr/>
        </p:nvSpPr>
        <p:spPr>
          <a:xfrm>
            <a:off x="4165193" y="1931595"/>
            <a:ext cx="6425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p>
        </p:txBody>
      </p:sp>
      <p:sp>
        <p:nvSpPr>
          <p:cNvPr id="15" name="文本框 14">
            <a:extLst>
              <a:ext uri="{FF2B5EF4-FFF2-40B4-BE49-F238E27FC236}">
                <a16:creationId xmlns:a16="http://schemas.microsoft.com/office/drawing/2014/main" id="{BE04FFEE-5FB2-4E7A-9925-62BDBECF3117}"/>
              </a:ext>
            </a:extLst>
          </p:cNvPr>
          <p:cNvSpPr txBox="1"/>
          <p:nvPr/>
        </p:nvSpPr>
        <p:spPr>
          <a:xfrm>
            <a:off x="2660015" y="1156450"/>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p>
        </p:txBody>
      </p:sp>
      <p:sp>
        <p:nvSpPr>
          <p:cNvPr id="16" name="文本框 15">
            <a:extLst>
              <a:ext uri="{FF2B5EF4-FFF2-40B4-BE49-F238E27FC236}">
                <a16:creationId xmlns:a16="http://schemas.microsoft.com/office/drawing/2014/main" id="{18E44E30-BE55-409D-BF61-F87D7F4C8456}"/>
              </a:ext>
            </a:extLst>
          </p:cNvPr>
          <p:cNvSpPr txBox="1"/>
          <p:nvPr/>
        </p:nvSpPr>
        <p:spPr>
          <a:xfrm>
            <a:off x="2699987" y="6134385"/>
            <a:ext cx="60200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5886705-8F86-450D-8BC2-B9BF2B74B373}"/>
                  </a:ext>
                </a:extLst>
              </p:cNvPr>
              <p:cNvSpPr txBox="1"/>
              <p:nvPr/>
            </p:nvSpPr>
            <p:spPr>
              <a:xfrm>
                <a:off x="1236170" y="2296807"/>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7" name="文本框 16">
                <a:extLst>
                  <a:ext uri="{FF2B5EF4-FFF2-40B4-BE49-F238E27FC236}">
                    <a16:creationId xmlns:a16="http://schemas.microsoft.com/office/drawing/2014/main" id="{E5886705-8F86-450D-8BC2-B9BF2B74B373}"/>
                  </a:ext>
                </a:extLst>
              </p:cNvPr>
              <p:cNvSpPr txBox="1">
                <a:spLocks noRot="1" noChangeAspect="1" noMove="1" noResize="1" noEditPoints="1" noAdjustHandles="1" noChangeArrowheads="1" noChangeShapeType="1" noTextEdit="1"/>
              </p:cNvSpPr>
              <p:nvPr/>
            </p:nvSpPr>
            <p:spPr>
              <a:xfrm>
                <a:off x="1236170" y="2296807"/>
                <a:ext cx="839110"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8E087F8-9E15-4651-BA5F-F05BA6AC4A73}"/>
                  </a:ext>
                </a:extLst>
              </p:cNvPr>
              <p:cNvSpPr txBox="1"/>
              <p:nvPr/>
            </p:nvSpPr>
            <p:spPr>
              <a:xfrm>
                <a:off x="4046285" y="2299206"/>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8" name="文本框 17">
                <a:extLst>
                  <a:ext uri="{FF2B5EF4-FFF2-40B4-BE49-F238E27FC236}">
                    <a16:creationId xmlns:a16="http://schemas.microsoft.com/office/drawing/2014/main" id="{18E087F8-9E15-4651-BA5F-F05BA6AC4A73}"/>
                  </a:ext>
                </a:extLst>
              </p:cNvPr>
              <p:cNvSpPr txBox="1">
                <a:spLocks noRot="1" noChangeAspect="1" noMove="1" noResize="1" noEditPoints="1" noAdjustHandles="1" noChangeArrowheads="1" noChangeShapeType="1" noTextEdit="1"/>
              </p:cNvSpPr>
              <p:nvPr/>
            </p:nvSpPr>
            <p:spPr>
              <a:xfrm>
                <a:off x="4046285" y="2299206"/>
                <a:ext cx="839110"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F2ABAD1-FB81-430B-A866-6281314FA777}"/>
                  </a:ext>
                </a:extLst>
              </p:cNvPr>
              <p:cNvSpPr txBox="1"/>
              <p:nvPr/>
            </p:nvSpPr>
            <p:spPr>
              <a:xfrm>
                <a:off x="2778867" y="3585565"/>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9" name="文本框 18">
                <a:extLst>
                  <a:ext uri="{FF2B5EF4-FFF2-40B4-BE49-F238E27FC236}">
                    <a16:creationId xmlns:a16="http://schemas.microsoft.com/office/drawing/2014/main" id="{5F2ABAD1-FB81-430B-A866-6281314FA777}"/>
                  </a:ext>
                </a:extLst>
              </p:cNvPr>
              <p:cNvSpPr txBox="1">
                <a:spLocks noRot="1" noChangeAspect="1" noMove="1" noResize="1" noEditPoints="1" noAdjustHandles="1" noChangeArrowheads="1" noChangeShapeType="1" noTextEdit="1"/>
              </p:cNvSpPr>
              <p:nvPr/>
            </p:nvSpPr>
            <p:spPr>
              <a:xfrm>
                <a:off x="2778867" y="3585565"/>
                <a:ext cx="839110" cy="338554"/>
              </a:xfrm>
              <a:prstGeom prst="rect">
                <a:avLst/>
              </a:prstGeom>
              <a:blipFill>
                <a:blip r:embed="rId7"/>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5732554C-4AF3-4032-A4D7-62363DB67CDB}"/>
              </a:ext>
            </a:extLst>
          </p:cNvPr>
          <p:cNvPicPr>
            <a:picLocks noChangeAspect="1"/>
          </p:cNvPicPr>
          <p:nvPr/>
        </p:nvPicPr>
        <p:blipFill>
          <a:blip r:embed="rId8"/>
          <a:stretch>
            <a:fillRect/>
          </a:stretch>
        </p:blipFill>
        <p:spPr>
          <a:xfrm>
            <a:off x="317637" y="3205483"/>
            <a:ext cx="1510630" cy="1091795"/>
          </a:xfrm>
          <a:prstGeom prst="rect">
            <a:avLst/>
          </a:prstGeom>
        </p:spPr>
      </p:pic>
      <p:pic>
        <p:nvPicPr>
          <p:cNvPr id="21" name="图片 20">
            <a:extLst>
              <a:ext uri="{FF2B5EF4-FFF2-40B4-BE49-F238E27FC236}">
                <a16:creationId xmlns:a16="http://schemas.microsoft.com/office/drawing/2014/main" id="{7CC1E81C-AF3F-431C-B3B7-E0CFDC9A8012}"/>
              </a:ext>
            </a:extLst>
          </p:cNvPr>
          <p:cNvPicPr>
            <a:picLocks noChangeAspect="1"/>
          </p:cNvPicPr>
          <p:nvPr/>
        </p:nvPicPr>
        <p:blipFill>
          <a:blip r:embed="rId9"/>
          <a:stretch>
            <a:fillRect/>
          </a:stretch>
        </p:blipFill>
        <p:spPr>
          <a:xfrm>
            <a:off x="1935774" y="4883481"/>
            <a:ext cx="2021135" cy="1163841"/>
          </a:xfrm>
          <a:prstGeom prst="rect">
            <a:avLst/>
          </a:prstGeom>
        </p:spPr>
      </p:pic>
      <p:pic>
        <p:nvPicPr>
          <p:cNvPr id="22" name="图片 21">
            <a:extLst>
              <a:ext uri="{FF2B5EF4-FFF2-40B4-BE49-F238E27FC236}">
                <a16:creationId xmlns:a16="http://schemas.microsoft.com/office/drawing/2014/main" id="{4610E85A-7735-40EE-B367-17B76D792A21}"/>
              </a:ext>
            </a:extLst>
          </p:cNvPr>
          <p:cNvPicPr>
            <a:picLocks noChangeAspect="1"/>
          </p:cNvPicPr>
          <p:nvPr/>
        </p:nvPicPr>
        <p:blipFill>
          <a:blip r:embed="rId10"/>
          <a:stretch>
            <a:fillRect/>
          </a:stretch>
        </p:blipFill>
        <p:spPr>
          <a:xfrm>
            <a:off x="2281446" y="4123833"/>
            <a:ext cx="1458853" cy="164378"/>
          </a:xfrm>
          <a:prstGeom prst="rect">
            <a:avLst/>
          </a:prstGeom>
        </p:spPr>
      </p:pic>
      <p:pic>
        <p:nvPicPr>
          <p:cNvPr id="23" name="图片 22">
            <a:extLst>
              <a:ext uri="{FF2B5EF4-FFF2-40B4-BE49-F238E27FC236}">
                <a16:creationId xmlns:a16="http://schemas.microsoft.com/office/drawing/2014/main" id="{3E3A39CA-6753-43F2-944B-6E8A21F32DFC}"/>
              </a:ext>
            </a:extLst>
          </p:cNvPr>
          <p:cNvPicPr>
            <a:picLocks noChangeAspect="1"/>
          </p:cNvPicPr>
          <p:nvPr/>
        </p:nvPicPr>
        <p:blipFill>
          <a:blip r:embed="rId11"/>
          <a:stretch>
            <a:fillRect/>
          </a:stretch>
        </p:blipFill>
        <p:spPr>
          <a:xfrm>
            <a:off x="4165193" y="3409768"/>
            <a:ext cx="1204212" cy="1028699"/>
          </a:xfrm>
          <a:prstGeom prst="rect">
            <a:avLst/>
          </a:prstGeom>
        </p:spPr>
      </p:pic>
    </p:spTree>
    <p:extLst>
      <p:ext uri="{BB962C8B-B14F-4D97-AF65-F5344CB8AC3E}">
        <p14:creationId xmlns:p14="http://schemas.microsoft.com/office/powerpoint/2010/main" val="2832170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强化学习的方法分类</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基于价值：知道什么是好的什么是坏的</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没有策略（</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基于策略：知道怎么行动</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没有价值函数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：学生听老师的</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9F6D5815-AC4B-4CE3-A4D1-779F4DD76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859038" y="3712562"/>
            <a:ext cx="3203446" cy="2197797"/>
          </a:xfrm>
          <a:prstGeom prst="rect">
            <a:avLst/>
          </a:prstGeom>
        </p:spPr>
      </p:pic>
      <p:pic>
        <p:nvPicPr>
          <p:cNvPr id="9" name="图片 8">
            <a:extLst>
              <a:ext uri="{FF2B5EF4-FFF2-40B4-BE49-F238E27FC236}">
                <a16:creationId xmlns:a16="http://schemas.microsoft.com/office/drawing/2014/main" id="{6D54F0B7-F5C1-403A-8478-55D179CBFC92}"/>
              </a:ext>
            </a:extLst>
          </p:cNvPr>
          <p:cNvPicPr>
            <a:picLocks noChangeAspect="1"/>
          </p:cNvPicPr>
          <p:nvPr/>
        </p:nvPicPr>
        <p:blipFill>
          <a:blip r:embed="rId3"/>
          <a:stretch>
            <a:fillRect/>
          </a:stretch>
        </p:blipFill>
        <p:spPr>
          <a:xfrm>
            <a:off x="502443" y="2449506"/>
            <a:ext cx="8441834" cy="523062"/>
          </a:xfrm>
          <a:prstGeom prst="rect">
            <a:avLst/>
          </a:prstGeom>
        </p:spPr>
      </p:pic>
    </p:spTree>
    <p:extLst>
      <p:ext uri="{BB962C8B-B14F-4D97-AF65-F5344CB8AC3E}">
        <p14:creationId xmlns:p14="http://schemas.microsoft.com/office/powerpoint/2010/main" val="3452659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价值和策略近似</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a:extLst>
              <a:ext uri="{FF2B5EF4-FFF2-40B4-BE49-F238E27FC236}">
                <a16:creationId xmlns:a16="http://schemas.microsoft.com/office/drawing/2014/main" id="{2091D211-1DEB-4091-B476-622E00097C9B}"/>
              </a:ext>
            </a:extLst>
          </p:cNvPr>
          <p:cNvSpPr txBox="1">
            <a:spLocks/>
          </p:cNvSpPr>
          <p:nvPr/>
        </p:nvSpPr>
        <p:spPr>
          <a:xfrm>
            <a:off x="503635" y="5484227"/>
            <a:ext cx="8487445" cy="11636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假如我们直接使用深度神经网络建立这些近似函数呢？</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深度强化学习！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0" name="组合 9">
            <a:extLst>
              <a:ext uri="{FF2B5EF4-FFF2-40B4-BE49-F238E27FC236}">
                <a16:creationId xmlns:a16="http://schemas.microsoft.com/office/drawing/2014/main" id="{3D2F0319-335D-4026-A51E-44A044A807E1}"/>
              </a:ext>
            </a:extLst>
          </p:cNvPr>
          <p:cNvGrpSpPr/>
          <p:nvPr/>
        </p:nvGrpSpPr>
        <p:grpSpPr>
          <a:xfrm>
            <a:off x="844370" y="1222662"/>
            <a:ext cx="8028650" cy="3739642"/>
            <a:chOff x="-1574688" y="1222662"/>
            <a:chExt cx="8028650" cy="3739642"/>
          </a:xfrm>
        </p:grpSpPr>
        <p:grpSp>
          <p:nvGrpSpPr>
            <p:cNvPr id="6" name="组合 12">
              <a:extLst>
                <a:ext uri="{FF2B5EF4-FFF2-40B4-BE49-F238E27FC236}">
                  <a16:creationId xmlns:a16="http://schemas.microsoft.com/office/drawing/2014/main" id="{354FCD2A-2B7A-4CFA-A7EB-7FD38E6E8256}"/>
                </a:ext>
              </a:extLst>
            </p:cNvPr>
            <p:cNvGrpSpPr/>
            <p:nvPr/>
          </p:nvGrpSpPr>
          <p:grpSpPr>
            <a:xfrm>
              <a:off x="2693353" y="1619279"/>
              <a:ext cx="3760609" cy="2974406"/>
              <a:chOff x="3249415" y="1804988"/>
              <a:chExt cx="4270003" cy="3377304"/>
            </a:xfrm>
          </p:grpSpPr>
          <p:pic>
            <p:nvPicPr>
              <p:cNvPr id="9" name="内容占位符 7">
                <a:extLst>
                  <a:ext uri="{FF2B5EF4-FFF2-40B4-BE49-F238E27FC236}">
                    <a16:creationId xmlns:a16="http://schemas.microsoft.com/office/drawing/2014/main" id="{C1976DA3-A7D8-4778-BA06-B86A2AC0DC82}"/>
                  </a:ext>
                </a:extLst>
              </p:cNvPr>
              <p:cNvPicPr>
                <a:picLocks noChangeAspect="1"/>
              </p:cNvPicPr>
              <p:nvPr/>
            </p:nvPicPr>
            <p:blipFill rotWithShape="1">
              <a:blip r:embed="rId2"/>
              <a:srcRect l="58266"/>
              <a:stretch/>
            </p:blipFill>
            <p:spPr>
              <a:xfrm>
                <a:off x="3249415" y="1804988"/>
                <a:ext cx="1780872" cy="3377304"/>
              </a:xfrm>
              <a:prstGeom prst="rect">
                <a:avLst/>
              </a:prstGeom>
            </p:spPr>
          </p:pic>
          <p:pic>
            <p:nvPicPr>
              <p:cNvPr id="15" name="内容占位符 7">
                <a:extLst>
                  <a:ext uri="{FF2B5EF4-FFF2-40B4-BE49-F238E27FC236}">
                    <a16:creationId xmlns:a16="http://schemas.microsoft.com/office/drawing/2014/main" id="{C09C49A4-2BEF-4648-8A3D-D63B5CDBE587}"/>
                  </a:ext>
                </a:extLst>
              </p:cNvPr>
              <p:cNvPicPr>
                <a:picLocks noChangeAspect="1"/>
              </p:cNvPicPr>
              <p:nvPr/>
            </p:nvPicPr>
            <p:blipFill rotWithShape="1">
              <a:blip r:embed="rId2"/>
              <a:srcRect r="57299"/>
              <a:stretch/>
            </p:blipFill>
            <p:spPr>
              <a:xfrm>
                <a:off x="5697297" y="1804988"/>
                <a:ext cx="1822121" cy="3377304"/>
              </a:xfrm>
              <a:prstGeom prst="rect">
                <a:avLst/>
              </a:prstGeom>
            </p:spPr>
          </p:pic>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4B4B4AB-1087-427D-9704-6087415CD68F}"/>
                    </a:ext>
                  </a:extLst>
                </p:cNvPr>
                <p:cNvSpPr txBox="1"/>
                <p:nvPr/>
              </p:nvSpPr>
              <p:spPr>
                <a:xfrm>
                  <a:off x="3033598" y="1245715"/>
                  <a:ext cx="10438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23" name="TextBox 22">
                  <a:extLst>
                    <a:ext uri="{FF2B5EF4-FFF2-40B4-BE49-F238E27FC236}">
                      <a16:creationId xmlns:a16="http://schemas.microsoft.com/office/drawing/2014/main" id="{94B4B4AB-1087-427D-9704-6087415CD68F}"/>
                    </a:ext>
                  </a:extLst>
                </p:cNvPr>
                <p:cNvSpPr txBox="1">
                  <a:spLocks noRot="1" noChangeAspect="1" noMove="1" noResize="1" noEditPoints="1" noAdjustHandles="1" noChangeArrowheads="1" noChangeShapeType="1" noTextEdit="1"/>
                </p:cNvSpPr>
                <p:nvPr/>
              </p:nvSpPr>
              <p:spPr>
                <a:xfrm>
                  <a:off x="3033598" y="1245715"/>
                  <a:ext cx="1043812"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DFCE6E-66F3-474D-BE47-C7BF1653CF2B}"/>
                    </a:ext>
                  </a:extLst>
                </p:cNvPr>
                <p:cNvSpPr txBox="1"/>
                <p:nvPr/>
              </p:nvSpPr>
              <p:spPr>
                <a:xfrm>
                  <a:off x="5129682" y="1222662"/>
                  <a:ext cx="10190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24" name="TextBox 23">
                  <a:extLst>
                    <a:ext uri="{FF2B5EF4-FFF2-40B4-BE49-F238E27FC236}">
                      <a16:creationId xmlns:a16="http://schemas.microsoft.com/office/drawing/2014/main" id="{F7DFCE6E-66F3-474D-BE47-C7BF1653CF2B}"/>
                    </a:ext>
                  </a:extLst>
                </p:cNvPr>
                <p:cNvSpPr txBox="1">
                  <a:spLocks noRot="1" noChangeAspect="1" noMove="1" noResize="1" noEditPoints="1" noAdjustHandles="1" noChangeArrowheads="1" noChangeShapeType="1" noTextEdit="1"/>
                </p:cNvSpPr>
                <p:nvPr/>
              </p:nvSpPr>
              <p:spPr>
                <a:xfrm>
                  <a:off x="5129682" y="1222662"/>
                  <a:ext cx="1019062"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FAC8CA-FC0E-4C2B-93B2-00DF6192E302}"/>
                    </a:ext>
                  </a:extLst>
                </p:cNvPr>
                <p:cNvSpPr txBox="1"/>
                <p:nvPr/>
              </p:nvSpPr>
              <p:spPr>
                <a:xfrm>
                  <a:off x="3272152" y="3244334"/>
                  <a:ext cx="385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27" name="TextBox 26">
                  <a:extLst>
                    <a:ext uri="{FF2B5EF4-FFF2-40B4-BE49-F238E27FC236}">
                      <a16:creationId xmlns:a16="http://schemas.microsoft.com/office/drawing/2014/main" id="{A4FAC8CA-FC0E-4C2B-93B2-00DF6192E302}"/>
                    </a:ext>
                  </a:extLst>
                </p:cNvPr>
                <p:cNvSpPr txBox="1">
                  <a:spLocks noRot="1" noChangeAspect="1" noMove="1" noResize="1" noEditPoints="1" noAdjustHandles="1" noChangeArrowheads="1" noChangeShapeType="1" noTextEdit="1"/>
                </p:cNvSpPr>
                <p:nvPr/>
              </p:nvSpPr>
              <p:spPr>
                <a:xfrm>
                  <a:off x="3272152" y="3244334"/>
                  <a:ext cx="38536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5293785-2CF8-49C2-89C6-EEF3F79E6D1E}"/>
                    </a:ext>
                  </a:extLst>
                </p:cNvPr>
                <p:cNvSpPr txBox="1"/>
                <p:nvPr/>
              </p:nvSpPr>
              <p:spPr>
                <a:xfrm>
                  <a:off x="5428012" y="3244334"/>
                  <a:ext cx="385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28" name="TextBox 27">
                  <a:extLst>
                    <a:ext uri="{FF2B5EF4-FFF2-40B4-BE49-F238E27FC236}">
                      <a16:creationId xmlns:a16="http://schemas.microsoft.com/office/drawing/2014/main" id="{E5293785-2CF8-49C2-89C6-EEF3F79E6D1E}"/>
                    </a:ext>
                  </a:extLst>
                </p:cNvPr>
                <p:cNvSpPr txBox="1">
                  <a:spLocks noRot="1" noChangeAspect="1" noMove="1" noResize="1" noEditPoints="1" noAdjustHandles="1" noChangeArrowheads="1" noChangeShapeType="1" noTextEdit="1"/>
                </p:cNvSpPr>
                <p:nvPr/>
              </p:nvSpPr>
              <p:spPr>
                <a:xfrm>
                  <a:off x="5428012" y="3244334"/>
                  <a:ext cx="38536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ECA721-BF95-4D4E-96AE-31AD2C930761}"/>
                    </a:ext>
                  </a:extLst>
                </p:cNvPr>
                <p:cNvSpPr txBox="1"/>
                <p:nvPr/>
              </p:nvSpPr>
              <p:spPr>
                <a:xfrm>
                  <a:off x="2911219" y="4592972"/>
                  <a:ext cx="3609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31" name="TextBox 30">
                  <a:extLst>
                    <a:ext uri="{FF2B5EF4-FFF2-40B4-BE49-F238E27FC236}">
                      <a16:creationId xmlns:a16="http://schemas.microsoft.com/office/drawing/2014/main" id="{9FECA721-BF95-4D4E-96AE-31AD2C930761}"/>
                    </a:ext>
                  </a:extLst>
                </p:cNvPr>
                <p:cNvSpPr txBox="1">
                  <a:spLocks noRot="1" noChangeAspect="1" noMove="1" noResize="1" noEditPoints="1" noAdjustHandles="1" noChangeArrowheads="1" noChangeShapeType="1" noTextEdit="1"/>
                </p:cNvSpPr>
                <p:nvPr/>
              </p:nvSpPr>
              <p:spPr>
                <a:xfrm>
                  <a:off x="2911219" y="4592972"/>
                  <a:ext cx="36093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0FFD741-63AF-4328-8277-79C2A461400B}"/>
                    </a:ext>
                  </a:extLst>
                </p:cNvPr>
                <p:cNvSpPr txBox="1"/>
                <p:nvPr/>
              </p:nvSpPr>
              <p:spPr>
                <a:xfrm>
                  <a:off x="3657514" y="4590434"/>
                  <a:ext cx="3826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32" name="TextBox 31">
                  <a:extLst>
                    <a:ext uri="{FF2B5EF4-FFF2-40B4-BE49-F238E27FC236}">
                      <a16:creationId xmlns:a16="http://schemas.microsoft.com/office/drawing/2014/main" id="{F0FFD741-63AF-4328-8277-79C2A461400B}"/>
                    </a:ext>
                  </a:extLst>
                </p:cNvPr>
                <p:cNvSpPr txBox="1">
                  <a:spLocks noRot="1" noChangeAspect="1" noMove="1" noResize="1" noEditPoints="1" noAdjustHandles="1" noChangeArrowheads="1" noChangeShapeType="1" noTextEdit="1"/>
                </p:cNvSpPr>
                <p:nvPr/>
              </p:nvSpPr>
              <p:spPr>
                <a:xfrm>
                  <a:off x="3657514" y="4590434"/>
                  <a:ext cx="38266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D63D-899D-4553-940C-A2FC1657173A}"/>
                    </a:ext>
                  </a:extLst>
                </p:cNvPr>
                <p:cNvSpPr txBox="1"/>
                <p:nvPr/>
              </p:nvSpPr>
              <p:spPr>
                <a:xfrm>
                  <a:off x="5473831" y="4585260"/>
                  <a:ext cx="3609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33" name="TextBox 32">
                  <a:extLst>
                    <a:ext uri="{FF2B5EF4-FFF2-40B4-BE49-F238E27FC236}">
                      <a16:creationId xmlns:a16="http://schemas.microsoft.com/office/drawing/2014/main" id="{1EB8D63D-899D-4553-940C-A2FC1657173A}"/>
                    </a:ext>
                  </a:extLst>
                </p:cNvPr>
                <p:cNvSpPr txBox="1">
                  <a:spLocks noRot="1" noChangeAspect="1" noMove="1" noResize="1" noEditPoints="1" noAdjustHandles="1" noChangeArrowheads="1" noChangeShapeType="1" noTextEdit="1"/>
                </p:cNvSpPr>
                <p:nvPr/>
              </p:nvSpPr>
              <p:spPr>
                <a:xfrm>
                  <a:off x="5473831" y="4585260"/>
                  <a:ext cx="36093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22">
                  <a:extLst>
                    <a:ext uri="{FF2B5EF4-FFF2-40B4-BE49-F238E27FC236}">
                      <a16:creationId xmlns:a16="http://schemas.microsoft.com/office/drawing/2014/main" id="{869D078A-C8FA-4D4E-9D11-7BE1F5D01142}"/>
                    </a:ext>
                  </a:extLst>
                </p:cNvPr>
                <p:cNvSpPr txBox="1"/>
                <p:nvPr/>
              </p:nvSpPr>
              <p:spPr>
                <a:xfrm>
                  <a:off x="-1574688" y="1757153"/>
                  <a:ext cx="10438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41" name="TextBox 22">
                  <a:extLst>
                    <a:ext uri="{FF2B5EF4-FFF2-40B4-BE49-F238E27FC236}">
                      <a16:creationId xmlns:a16="http://schemas.microsoft.com/office/drawing/2014/main" id="{869D078A-C8FA-4D4E-9D11-7BE1F5D01142}"/>
                    </a:ext>
                  </a:extLst>
                </p:cNvPr>
                <p:cNvSpPr txBox="1">
                  <a:spLocks noRot="1" noChangeAspect="1" noMove="1" noResize="1" noEditPoints="1" noAdjustHandles="1" noChangeArrowheads="1" noChangeShapeType="1" noTextEdit="1"/>
                </p:cNvSpPr>
                <p:nvPr/>
              </p:nvSpPr>
              <p:spPr>
                <a:xfrm>
                  <a:off x="-1574688" y="1757153"/>
                  <a:ext cx="1043812" cy="369332"/>
                </a:xfrm>
                <a:prstGeom prst="rect">
                  <a:avLst/>
                </a:prstGeom>
                <a:blipFill>
                  <a:blip r:embed="rId10"/>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23">
                  <a:extLst>
                    <a:ext uri="{FF2B5EF4-FFF2-40B4-BE49-F238E27FC236}">
                      <a16:creationId xmlns:a16="http://schemas.microsoft.com/office/drawing/2014/main" id="{9EB685AD-BDD6-41B3-8876-606826D2CBB1}"/>
                    </a:ext>
                  </a:extLst>
                </p:cNvPr>
                <p:cNvSpPr txBox="1"/>
                <p:nvPr/>
              </p:nvSpPr>
              <p:spPr>
                <a:xfrm>
                  <a:off x="216235" y="1760727"/>
                  <a:ext cx="10190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42" name="TextBox 23">
                  <a:extLst>
                    <a:ext uri="{FF2B5EF4-FFF2-40B4-BE49-F238E27FC236}">
                      <a16:creationId xmlns:a16="http://schemas.microsoft.com/office/drawing/2014/main" id="{9EB685AD-BDD6-41B3-8876-606826D2CBB1}"/>
                    </a:ext>
                  </a:extLst>
                </p:cNvPr>
                <p:cNvSpPr txBox="1">
                  <a:spLocks noRot="1" noChangeAspect="1" noMove="1" noResize="1" noEditPoints="1" noAdjustHandles="1" noChangeArrowheads="1" noChangeShapeType="1" noTextEdit="1"/>
                </p:cNvSpPr>
                <p:nvPr/>
              </p:nvSpPr>
              <p:spPr>
                <a:xfrm>
                  <a:off x="216235" y="1760727"/>
                  <a:ext cx="1019062" cy="369332"/>
                </a:xfrm>
                <a:prstGeom prst="rect">
                  <a:avLst/>
                </a:prstGeom>
                <a:blipFill>
                  <a:blip r:embed="rId11"/>
                  <a:stretch>
                    <a:fillRect b="-15000"/>
                  </a:stretch>
                </a:blipFill>
              </p:spPr>
              <p:txBody>
                <a:bodyPr/>
                <a:lstStyle/>
                <a:p>
                  <a:r>
                    <a:rPr lang="zh-CN" altLang="en-US">
                      <a:noFill/>
                    </a:rPr>
                    <a:t> </a:t>
                  </a:r>
                </a:p>
              </p:txBody>
            </p:sp>
          </mc:Fallback>
        </mc:AlternateContent>
      </p:grpSp>
      <p:sp>
        <p:nvSpPr>
          <p:cNvPr id="35" name="文本框 21">
            <a:extLst>
              <a:ext uri="{FF2B5EF4-FFF2-40B4-BE49-F238E27FC236}">
                <a16:creationId xmlns:a16="http://schemas.microsoft.com/office/drawing/2014/main" id="{7BF8D5BF-C0AC-414E-98AE-362253E91D70}"/>
              </a:ext>
            </a:extLst>
          </p:cNvPr>
          <p:cNvSpPr txBox="1"/>
          <p:nvPr/>
        </p:nvSpPr>
        <p:spPr>
          <a:xfrm>
            <a:off x="5099061" y="4897880"/>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价值函数近似</a:t>
            </a: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6" name="文本框 21">
            <a:extLst>
              <a:ext uri="{FF2B5EF4-FFF2-40B4-BE49-F238E27FC236}">
                <a16:creationId xmlns:a16="http://schemas.microsoft.com/office/drawing/2014/main" id="{C74DA904-75AD-4F82-94E7-B81948CA1FF7}"/>
              </a:ext>
            </a:extLst>
          </p:cNvPr>
          <p:cNvSpPr txBox="1"/>
          <p:nvPr/>
        </p:nvSpPr>
        <p:spPr>
          <a:xfrm>
            <a:off x="7459806" y="489913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策略近似</a:t>
            </a: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箭头: 右 10">
            <a:extLst>
              <a:ext uri="{FF2B5EF4-FFF2-40B4-BE49-F238E27FC236}">
                <a16:creationId xmlns:a16="http://schemas.microsoft.com/office/drawing/2014/main" id="{245ADEE8-1522-4276-AC87-04061496CCA6}"/>
              </a:ext>
            </a:extLst>
          </p:cNvPr>
          <p:cNvSpPr/>
          <p:nvPr/>
        </p:nvSpPr>
        <p:spPr>
          <a:xfrm>
            <a:off x="4114943" y="2841172"/>
            <a:ext cx="820057" cy="587828"/>
          </a:xfrm>
          <a:prstGeom prst="rightArrow">
            <a:avLst>
              <a:gd name="adj1" fmla="val 376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aphicFrame>
        <p:nvGraphicFramePr>
          <p:cNvPr id="12" name="表格 12">
            <a:extLst>
              <a:ext uri="{FF2B5EF4-FFF2-40B4-BE49-F238E27FC236}">
                <a16:creationId xmlns:a16="http://schemas.microsoft.com/office/drawing/2014/main" id="{1A814B83-A979-4EE8-85DE-0877404A4E6F}"/>
              </a:ext>
            </a:extLst>
          </p:cNvPr>
          <p:cNvGraphicFramePr>
            <a:graphicFrameLocks noGrp="1"/>
          </p:cNvGraphicFramePr>
          <p:nvPr/>
        </p:nvGraphicFramePr>
        <p:xfrm>
          <a:off x="445579" y="2342247"/>
          <a:ext cx="1651737" cy="1483360"/>
        </p:xfrm>
        <a:graphic>
          <a:graphicData uri="http://schemas.openxmlformats.org/drawingml/2006/table">
            <a:tbl>
              <a:tblPr bandRow="1">
                <a:tableStyleId>{5C22544A-7EE6-4342-B048-85BDC9FD1C3A}</a:tableStyleId>
              </a:tblPr>
              <a:tblGrid>
                <a:gridCol w="550579">
                  <a:extLst>
                    <a:ext uri="{9D8B030D-6E8A-4147-A177-3AD203B41FA5}">
                      <a16:colId xmlns:a16="http://schemas.microsoft.com/office/drawing/2014/main" val="3875214391"/>
                    </a:ext>
                  </a:extLst>
                </a:gridCol>
                <a:gridCol w="550579">
                  <a:extLst>
                    <a:ext uri="{9D8B030D-6E8A-4147-A177-3AD203B41FA5}">
                      <a16:colId xmlns:a16="http://schemas.microsoft.com/office/drawing/2014/main" val="2651390770"/>
                    </a:ext>
                  </a:extLst>
                </a:gridCol>
                <a:gridCol w="550579">
                  <a:extLst>
                    <a:ext uri="{9D8B030D-6E8A-4147-A177-3AD203B41FA5}">
                      <a16:colId xmlns:a16="http://schemas.microsoft.com/office/drawing/2014/main" val="3210103932"/>
                    </a:ext>
                  </a:extLst>
                </a:gridCol>
              </a:tblGrid>
              <a:tr h="370840">
                <a:tc>
                  <a:txBody>
                    <a:bodyPr/>
                    <a:lstStyle/>
                    <a:p>
                      <a:pPr algn="ctr"/>
                      <a:endParaRPr lang="zh-CN" altLang="en-US" sz="1600" dirty="0"/>
                    </a:p>
                  </a:txBody>
                  <a:tcPr anchor="ctr"/>
                </a:tc>
                <a:tc>
                  <a:txBody>
                    <a:bodyPr/>
                    <a:lstStyle/>
                    <a:p>
                      <a:pPr algn="ctr"/>
                      <a:r>
                        <a:rPr lang="en-US" altLang="zh-CN" sz="1600" dirty="0"/>
                        <a:t>a</a:t>
                      </a:r>
                      <a:r>
                        <a:rPr lang="en-US" altLang="zh-CN" sz="1600" baseline="-25000" dirty="0"/>
                        <a:t>1</a:t>
                      </a:r>
                      <a:endParaRPr lang="zh-CN" altLang="en-US" sz="1600" dirty="0"/>
                    </a:p>
                  </a:txBody>
                  <a:tcPr anchor="ctr"/>
                </a:tc>
                <a:tc>
                  <a:txBody>
                    <a:bodyPr/>
                    <a:lstStyle/>
                    <a:p>
                      <a:pPr algn="ctr"/>
                      <a:r>
                        <a:rPr lang="en-US" altLang="zh-CN" sz="1600" dirty="0"/>
                        <a:t>a</a:t>
                      </a:r>
                      <a:r>
                        <a:rPr lang="en-US" altLang="zh-CN" sz="1600" baseline="-25000" dirty="0"/>
                        <a:t>2</a:t>
                      </a:r>
                      <a:endParaRPr lang="zh-CN" altLang="en-US" sz="1600" baseline="-25000" dirty="0"/>
                    </a:p>
                  </a:txBody>
                  <a:tcPr anchor="ctr"/>
                </a:tc>
                <a:extLst>
                  <a:ext uri="{0D108BD9-81ED-4DB2-BD59-A6C34878D82A}">
                    <a16:rowId xmlns:a16="http://schemas.microsoft.com/office/drawing/2014/main" val="1845594229"/>
                  </a:ext>
                </a:extLst>
              </a:tr>
              <a:tr h="370840">
                <a:tc>
                  <a:txBody>
                    <a:bodyPr/>
                    <a:lstStyle/>
                    <a:p>
                      <a:pPr algn="ctr"/>
                      <a:r>
                        <a:rPr lang="en-US" altLang="zh-CN" sz="1600" dirty="0"/>
                        <a:t>s</a:t>
                      </a:r>
                      <a:r>
                        <a:rPr lang="en-US" altLang="zh-CN" sz="1600" baseline="-25000" dirty="0"/>
                        <a:t>1</a:t>
                      </a:r>
                      <a:endParaRPr lang="zh-CN" altLang="en-US" sz="1600" baseline="-25000" dirty="0"/>
                    </a:p>
                  </a:txBody>
                  <a:tcPr anchor="ctr"/>
                </a:tc>
                <a:tc>
                  <a:txBody>
                    <a:bodyPr/>
                    <a:lstStyle/>
                    <a:p>
                      <a:pPr algn="ctr"/>
                      <a:r>
                        <a:rPr lang="en-US" altLang="zh-CN" sz="1600" dirty="0"/>
                        <a:t>3.2</a:t>
                      </a:r>
                      <a:endParaRPr lang="zh-CN" altLang="en-US" sz="1600" dirty="0"/>
                    </a:p>
                  </a:txBody>
                  <a:tcPr anchor="ctr"/>
                </a:tc>
                <a:tc>
                  <a:txBody>
                    <a:bodyPr/>
                    <a:lstStyle/>
                    <a:p>
                      <a:pPr algn="ctr"/>
                      <a:r>
                        <a:rPr lang="en-US" altLang="zh-CN" sz="1600" dirty="0"/>
                        <a:t>4.1</a:t>
                      </a:r>
                      <a:endParaRPr lang="zh-CN" altLang="en-US" sz="1600" dirty="0"/>
                    </a:p>
                  </a:txBody>
                  <a:tcPr anchor="ctr"/>
                </a:tc>
                <a:extLst>
                  <a:ext uri="{0D108BD9-81ED-4DB2-BD59-A6C34878D82A}">
                    <a16:rowId xmlns:a16="http://schemas.microsoft.com/office/drawing/2014/main" val="2052709590"/>
                  </a:ext>
                </a:extLst>
              </a:tr>
              <a:tr h="370840">
                <a:tc>
                  <a:txBody>
                    <a:bodyPr/>
                    <a:lstStyle/>
                    <a:p>
                      <a:pPr algn="ctr"/>
                      <a:r>
                        <a:rPr lang="en-US" altLang="zh-CN" sz="1600" dirty="0"/>
                        <a:t>s</a:t>
                      </a:r>
                      <a:r>
                        <a:rPr lang="en-US" altLang="zh-CN" sz="1600" baseline="-25000" dirty="0"/>
                        <a:t>2</a:t>
                      </a:r>
                      <a:endParaRPr lang="zh-CN" altLang="en-US" sz="1600" baseline="-25000" dirty="0"/>
                    </a:p>
                  </a:txBody>
                  <a:tcPr anchor="ctr"/>
                </a:tc>
                <a:tc>
                  <a:txBody>
                    <a:bodyPr/>
                    <a:lstStyle/>
                    <a:p>
                      <a:pPr algn="ctr"/>
                      <a:r>
                        <a:rPr lang="en-US" altLang="zh-CN" sz="1600" dirty="0"/>
                        <a:t>0.8</a:t>
                      </a:r>
                      <a:endParaRPr lang="zh-CN" altLang="en-US" sz="1600" dirty="0"/>
                    </a:p>
                  </a:txBody>
                  <a:tcPr anchor="ctr"/>
                </a:tc>
                <a:tc>
                  <a:txBody>
                    <a:bodyPr/>
                    <a:lstStyle/>
                    <a:p>
                      <a:pPr algn="ctr"/>
                      <a:r>
                        <a:rPr lang="en-US" altLang="zh-CN" sz="1600" dirty="0"/>
                        <a:t>1.2</a:t>
                      </a:r>
                      <a:endParaRPr lang="zh-CN" altLang="en-US" sz="1600" dirty="0"/>
                    </a:p>
                  </a:txBody>
                  <a:tcPr anchor="ctr"/>
                </a:tc>
                <a:extLst>
                  <a:ext uri="{0D108BD9-81ED-4DB2-BD59-A6C34878D82A}">
                    <a16:rowId xmlns:a16="http://schemas.microsoft.com/office/drawing/2014/main" val="1294746257"/>
                  </a:ext>
                </a:extLst>
              </a:tr>
              <a:tr h="370840">
                <a:tc>
                  <a:txBody>
                    <a:bodyPr/>
                    <a:lstStyle/>
                    <a:p>
                      <a:pPr algn="ctr"/>
                      <a:r>
                        <a:rPr lang="en-US" altLang="zh-CN" sz="1600" dirty="0"/>
                        <a:t>s</a:t>
                      </a:r>
                      <a:r>
                        <a:rPr lang="en-US" altLang="zh-CN" sz="1600" baseline="-25000" dirty="0"/>
                        <a:t>3</a:t>
                      </a:r>
                      <a:endParaRPr lang="zh-CN" altLang="en-US" sz="1600" baseline="-25000" dirty="0"/>
                    </a:p>
                  </a:txBody>
                  <a:tcPr anchor="ctr"/>
                </a:tc>
                <a:tc>
                  <a:txBody>
                    <a:bodyPr/>
                    <a:lstStyle/>
                    <a:p>
                      <a:pPr algn="ctr"/>
                      <a:r>
                        <a:rPr lang="en-US" altLang="zh-CN" sz="1600" dirty="0"/>
                        <a:t>2.3</a:t>
                      </a:r>
                      <a:endParaRPr lang="zh-CN" altLang="en-US" sz="1600" dirty="0"/>
                    </a:p>
                  </a:txBody>
                  <a:tcPr anchor="ctr"/>
                </a:tc>
                <a:tc>
                  <a:txBody>
                    <a:bodyPr/>
                    <a:lstStyle/>
                    <a:p>
                      <a:pPr algn="ctr"/>
                      <a:r>
                        <a:rPr lang="en-US" altLang="zh-CN" sz="1600" dirty="0"/>
                        <a:t>-0.3</a:t>
                      </a:r>
                      <a:endParaRPr lang="zh-CN" altLang="en-US" sz="1600" dirty="0"/>
                    </a:p>
                  </a:txBody>
                  <a:tcPr anchor="ctr"/>
                </a:tc>
                <a:extLst>
                  <a:ext uri="{0D108BD9-81ED-4DB2-BD59-A6C34878D82A}">
                    <a16:rowId xmlns:a16="http://schemas.microsoft.com/office/drawing/2014/main" val="1487676272"/>
                  </a:ext>
                </a:extLst>
              </a:tr>
            </a:tbl>
          </a:graphicData>
        </a:graphic>
      </p:graphicFrame>
      <p:sp>
        <p:nvSpPr>
          <p:cNvPr id="38" name="文本框 21">
            <a:extLst>
              <a:ext uri="{FF2B5EF4-FFF2-40B4-BE49-F238E27FC236}">
                <a16:creationId xmlns:a16="http://schemas.microsoft.com/office/drawing/2014/main" id="{70923959-7F93-4385-81AC-EBE08269D0CB}"/>
              </a:ext>
            </a:extLst>
          </p:cNvPr>
          <p:cNvSpPr txBox="1"/>
          <p:nvPr/>
        </p:nvSpPr>
        <p:spPr>
          <a:xfrm>
            <a:off x="517362" y="404136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价值函数表格</a:t>
            </a: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graphicFrame>
        <p:nvGraphicFramePr>
          <p:cNvPr id="39" name="表格 12">
            <a:extLst>
              <a:ext uri="{FF2B5EF4-FFF2-40B4-BE49-F238E27FC236}">
                <a16:creationId xmlns:a16="http://schemas.microsoft.com/office/drawing/2014/main" id="{204917E1-6551-4E5A-AB58-7B9C69B655BF}"/>
              </a:ext>
            </a:extLst>
          </p:cNvPr>
          <p:cNvGraphicFramePr>
            <a:graphicFrameLocks noGrp="1"/>
          </p:cNvGraphicFramePr>
          <p:nvPr/>
        </p:nvGraphicFramePr>
        <p:xfrm>
          <a:off x="2334690" y="2342247"/>
          <a:ext cx="1651737" cy="1483360"/>
        </p:xfrm>
        <a:graphic>
          <a:graphicData uri="http://schemas.openxmlformats.org/drawingml/2006/table">
            <a:tbl>
              <a:tblPr bandRow="1">
                <a:tableStyleId>{7DF18680-E054-41AD-8BC1-D1AEF772440D}</a:tableStyleId>
              </a:tblPr>
              <a:tblGrid>
                <a:gridCol w="550579">
                  <a:extLst>
                    <a:ext uri="{9D8B030D-6E8A-4147-A177-3AD203B41FA5}">
                      <a16:colId xmlns:a16="http://schemas.microsoft.com/office/drawing/2014/main" val="3875214391"/>
                    </a:ext>
                  </a:extLst>
                </a:gridCol>
                <a:gridCol w="550579">
                  <a:extLst>
                    <a:ext uri="{9D8B030D-6E8A-4147-A177-3AD203B41FA5}">
                      <a16:colId xmlns:a16="http://schemas.microsoft.com/office/drawing/2014/main" val="2651390770"/>
                    </a:ext>
                  </a:extLst>
                </a:gridCol>
                <a:gridCol w="550579">
                  <a:extLst>
                    <a:ext uri="{9D8B030D-6E8A-4147-A177-3AD203B41FA5}">
                      <a16:colId xmlns:a16="http://schemas.microsoft.com/office/drawing/2014/main" val="3210103932"/>
                    </a:ext>
                  </a:extLst>
                </a:gridCol>
              </a:tblGrid>
              <a:tr h="370840">
                <a:tc>
                  <a:txBody>
                    <a:bodyPr/>
                    <a:lstStyle/>
                    <a:p>
                      <a:pPr algn="ctr"/>
                      <a:endParaRPr lang="zh-CN" altLang="en-US" sz="1600" dirty="0"/>
                    </a:p>
                  </a:txBody>
                  <a:tcPr anchor="ctr"/>
                </a:tc>
                <a:tc>
                  <a:txBody>
                    <a:bodyPr/>
                    <a:lstStyle/>
                    <a:p>
                      <a:pPr algn="ctr"/>
                      <a:r>
                        <a:rPr lang="en-US" altLang="zh-CN" sz="1600" dirty="0"/>
                        <a:t>a</a:t>
                      </a:r>
                      <a:r>
                        <a:rPr lang="en-US" altLang="zh-CN" sz="1600" baseline="-25000" dirty="0"/>
                        <a:t>1</a:t>
                      </a:r>
                      <a:endParaRPr lang="zh-CN" altLang="en-US" sz="1600" dirty="0"/>
                    </a:p>
                  </a:txBody>
                  <a:tcPr anchor="ctr"/>
                </a:tc>
                <a:tc>
                  <a:txBody>
                    <a:bodyPr/>
                    <a:lstStyle/>
                    <a:p>
                      <a:pPr algn="ctr"/>
                      <a:r>
                        <a:rPr lang="en-US" altLang="zh-CN" sz="1600" dirty="0"/>
                        <a:t>a</a:t>
                      </a:r>
                      <a:r>
                        <a:rPr lang="en-US" altLang="zh-CN" sz="1600" baseline="-25000" dirty="0"/>
                        <a:t>2</a:t>
                      </a:r>
                      <a:endParaRPr lang="zh-CN" altLang="en-US" sz="1600" baseline="-25000" dirty="0"/>
                    </a:p>
                  </a:txBody>
                  <a:tcPr anchor="ctr"/>
                </a:tc>
                <a:extLst>
                  <a:ext uri="{0D108BD9-81ED-4DB2-BD59-A6C34878D82A}">
                    <a16:rowId xmlns:a16="http://schemas.microsoft.com/office/drawing/2014/main" val="1845594229"/>
                  </a:ext>
                </a:extLst>
              </a:tr>
              <a:tr h="370840">
                <a:tc>
                  <a:txBody>
                    <a:bodyPr/>
                    <a:lstStyle/>
                    <a:p>
                      <a:pPr algn="ctr"/>
                      <a:r>
                        <a:rPr lang="en-US" altLang="zh-CN" sz="1600" dirty="0"/>
                        <a:t>s</a:t>
                      </a:r>
                      <a:r>
                        <a:rPr lang="en-US" altLang="zh-CN" sz="1600" baseline="-25000" dirty="0"/>
                        <a:t>1</a:t>
                      </a:r>
                      <a:endParaRPr lang="zh-CN" altLang="en-US" sz="1600" baseline="-25000" dirty="0"/>
                    </a:p>
                  </a:txBody>
                  <a:tcPr anchor="ctr"/>
                </a:tc>
                <a:tc>
                  <a:txBody>
                    <a:bodyPr/>
                    <a:lstStyle/>
                    <a:p>
                      <a:pPr algn="ctr"/>
                      <a:r>
                        <a:rPr lang="en-US" altLang="zh-CN" sz="1600" dirty="0"/>
                        <a:t>0.2</a:t>
                      </a:r>
                      <a:endParaRPr lang="zh-CN" altLang="en-US" sz="1600" dirty="0"/>
                    </a:p>
                  </a:txBody>
                  <a:tcPr anchor="ctr"/>
                </a:tc>
                <a:tc>
                  <a:txBody>
                    <a:bodyPr/>
                    <a:lstStyle/>
                    <a:p>
                      <a:pPr algn="ctr"/>
                      <a:r>
                        <a:rPr lang="en-US" altLang="zh-CN" sz="1600" dirty="0"/>
                        <a:t>0.8</a:t>
                      </a:r>
                      <a:endParaRPr lang="zh-CN" altLang="en-US" sz="1600" dirty="0"/>
                    </a:p>
                  </a:txBody>
                  <a:tcPr anchor="ctr"/>
                </a:tc>
                <a:extLst>
                  <a:ext uri="{0D108BD9-81ED-4DB2-BD59-A6C34878D82A}">
                    <a16:rowId xmlns:a16="http://schemas.microsoft.com/office/drawing/2014/main" val="2052709590"/>
                  </a:ext>
                </a:extLst>
              </a:tr>
              <a:tr h="370840">
                <a:tc>
                  <a:txBody>
                    <a:bodyPr/>
                    <a:lstStyle/>
                    <a:p>
                      <a:pPr algn="ctr"/>
                      <a:r>
                        <a:rPr lang="en-US" altLang="zh-CN" sz="1600" dirty="0"/>
                        <a:t>s</a:t>
                      </a:r>
                      <a:r>
                        <a:rPr lang="en-US" altLang="zh-CN" sz="1600" baseline="-25000" dirty="0"/>
                        <a:t>2</a:t>
                      </a:r>
                      <a:endParaRPr lang="zh-CN" altLang="en-US" sz="1600" baseline="-25000" dirty="0"/>
                    </a:p>
                  </a:txBody>
                  <a:tcPr anchor="ctr"/>
                </a:tc>
                <a:tc>
                  <a:txBody>
                    <a:bodyPr/>
                    <a:lstStyle/>
                    <a:p>
                      <a:pPr algn="ctr"/>
                      <a:r>
                        <a:rPr lang="en-US" altLang="zh-CN" sz="1600" dirty="0"/>
                        <a:t>0.4</a:t>
                      </a:r>
                      <a:endParaRPr lang="zh-CN" altLang="en-US" sz="1600" dirty="0"/>
                    </a:p>
                  </a:txBody>
                  <a:tcPr anchor="ctr"/>
                </a:tc>
                <a:tc>
                  <a:txBody>
                    <a:bodyPr/>
                    <a:lstStyle/>
                    <a:p>
                      <a:pPr algn="ctr"/>
                      <a:r>
                        <a:rPr lang="en-US" altLang="zh-CN" sz="1600" dirty="0"/>
                        <a:t>0.6</a:t>
                      </a:r>
                      <a:endParaRPr lang="zh-CN" altLang="en-US" sz="1600" dirty="0"/>
                    </a:p>
                  </a:txBody>
                  <a:tcPr anchor="ctr"/>
                </a:tc>
                <a:extLst>
                  <a:ext uri="{0D108BD9-81ED-4DB2-BD59-A6C34878D82A}">
                    <a16:rowId xmlns:a16="http://schemas.microsoft.com/office/drawing/2014/main" val="1294746257"/>
                  </a:ext>
                </a:extLst>
              </a:tr>
              <a:tr h="370840">
                <a:tc>
                  <a:txBody>
                    <a:bodyPr/>
                    <a:lstStyle/>
                    <a:p>
                      <a:pPr algn="ctr"/>
                      <a:r>
                        <a:rPr lang="en-US" altLang="zh-CN" sz="1600" dirty="0"/>
                        <a:t>s</a:t>
                      </a:r>
                      <a:r>
                        <a:rPr lang="en-US" altLang="zh-CN" sz="1600" baseline="-25000" dirty="0"/>
                        <a:t>3</a:t>
                      </a:r>
                      <a:endParaRPr lang="zh-CN" altLang="en-US" sz="1600" baseline="-25000" dirty="0"/>
                    </a:p>
                  </a:txBody>
                  <a:tcPr anchor="ctr"/>
                </a:tc>
                <a:tc>
                  <a:txBody>
                    <a:bodyPr/>
                    <a:lstStyle/>
                    <a:p>
                      <a:pPr algn="ctr"/>
                      <a:r>
                        <a:rPr lang="en-US" altLang="zh-CN" sz="1600" dirty="0"/>
                        <a:t>0.9</a:t>
                      </a:r>
                      <a:endParaRPr lang="zh-CN" altLang="en-US" sz="1600" dirty="0"/>
                    </a:p>
                  </a:txBody>
                  <a:tcPr anchor="ctr"/>
                </a:tc>
                <a:tc>
                  <a:txBody>
                    <a:bodyPr/>
                    <a:lstStyle/>
                    <a:p>
                      <a:pPr algn="ctr"/>
                      <a:r>
                        <a:rPr lang="en-US" altLang="zh-CN" sz="1600" dirty="0"/>
                        <a:t>0.1</a:t>
                      </a:r>
                      <a:endParaRPr lang="zh-CN" altLang="en-US" sz="1600" dirty="0"/>
                    </a:p>
                  </a:txBody>
                  <a:tcPr anchor="ctr"/>
                </a:tc>
                <a:extLst>
                  <a:ext uri="{0D108BD9-81ED-4DB2-BD59-A6C34878D82A}">
                    <a16:rowId xmlns:a16="http://schemas.microsoft.com/office/drawing/2014/main" val="1487676272"/>
                  </a:ext>
                </a:extLst>
              </a:tr>
            </a:tbl>
          </a:graphicData>
        </a:graphic>
      </p:graphicFrame>
      <p:sp>
        <p:nvSpPr>
          <p:cNvPr id="40" name="文本框 21">
            <a:extLst>
              <a:ext uri="{FF2B5EF4-FFF2-40B4-BE49-F238E27FC236}">
                <a16:creationId xmlns:a16="http://schemas.microsoft.com/office/drawing/2014/main" id="{C1503DCE-92FB-478C-93BA-13D882FD91B1}"/>
              </a:ext>
            </a:extLst>
          </p:cNvPr>
          <p:cNvSpPr txBox="1"/>
          <p:nvPr/>
        </p:nvSpPr>
        <p:spPr>
          <a:xfrm>
            <a:off x="2674461" y="404136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策略表格</a:t>
            </a: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116452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923A932-4A0C-4A55-825E-7A7C1D44DD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标题 4">
            <a:extLst>
              <a:ext uri="{FF2B5EF4-FFF2-40B4-BE49-F238E27FC236}">
                <a16:creationId xmlns:a16="http://schemas.microsoft.com/office/drawing/2014/main" id="{CBF66DB3-A79C-4CB0-8DE3-FFFE6724B3D1}"/>
              </a:ext>
            </a:extLst>
          </p:cNvPr>
          <p:cNvSpPr>
            <a:spLocks noGrp="1"/>
          </p:cNvSpPr>
          <p:nvPr>
            <p:ph type="title"/>
          </p:nvPr>
        </p:nvSpPr>
        <p:spPr/>
        <p:txBody>
          <a:bodyPr/>
          <a:lstStyle/>
          <a:p>
            <a:r>
              <a:rPr lang="zh-CN" altLang="en-US" dirty="0"/>
              <a:t>深度强化学习的崛起</a:t>
            </a:r>
          </a:p>
        </p:txBody>
      </p:sp>
      <p:sp>
        <p:nvSpPr>
          <p:cNvPr id="6" name="内容占位符 5">
            <a:extLst>
              <a:ext uri="{FF2B5EF4-FFF2-40B4-BE49-F238E27FC236}">
                <a16:creationId xmlns:a16="http://schemas.microsoft.com/office/drawing/2014/main" id="{505E6710-DACA-4EA3-A63F-29D4398117A0}"/>
              </a:ext>
            </a:extLst>
          </p:cNvPr>
          <p:cNvSpPr>
            <a:spLocks noGrp="1"/>
          </p:cNvSpPr>
          <p:nvPr>
            <p:ph sz="quarter" idx="13"/>
          </p:nvPr>
        </p:nvSpPr>
        <p:spPr>
          <a:xfrm>
            <a:off x="502444" y="1130300"/>
            <a:ext cx="8137922" cy="1446645"/>
          </a:xfrm>
        </p:spPr>
        <p:txBody>
          <a:bodyPr>
            <a:normAutofit/>
          </a:bodyPr>
          <a:lstStyle/>
          <a:p>
            <a:r>
              <a:rPr lang="en-US" altLang="zh-CN" sz="2000" dirty="0"/>
              <a:t>2012</a:t>
            </a:r>
            <a:r>
              <a:rPr lang="zh-CN" altLang="en-US" sz="2000" dirty="0"/>
              <a:t>年</a:t>
            </a:r>
            <a:r>
              <a:rPr lang="en-US" altLang="zh-CN" sz="2000" dirty="0" err="1"/>
              <a:t>AlexNet</a:t>
            </a:r>
            <a:r>
              <a:rPr lang="zh-CN" altLang="en-US" sz="2000" dirty="0"/>
              <a:t>在</a:t>
            </a:r>
            <a:r>
              <a:rPr lang="en-US" altLang="zh-CN" sz="2000" dirty="0"/>
              <a:t>ImageNet</a:t>
            </a:r>
            <a:r>
              <a:rPr lang="zh-CN" altLang="en-US" sz="2000" dirty="0"/>
              <a:t>比赛中大幅度领先对手获得冠军</a:t>
            </a:r>
            <a:endParaRPr lang="en-US" altLang="zh-CN" sz="2000" dirty="0"/>
          </a:p>
          <a:p>
            <a:endParaRPr lang="en-US" altLang="zh-CN" sz="2000" dirty="0"/>
          </a:p>
          <a:p>
            <a:r>
              <a:rPr lang="en-US" altLang="zh-CN" sz="2000" dirty="0"/>
              <a:t>2013</a:t>
            </a:r>
            <a:r>
              <a:rPr lang="zh-CN" altLang="en-US" sz="2000" dirty="0"/>
              <a:t>年</a:t>
            </a:r>
            <a:r>
              <a:rPr lang="en-US" altLang="zh-CN" sz="2000" dirty="0"/>
              <a:t>12</a:t>
            </a:r>
            <a:r>
              <a:rPr lang="zh-CN" altLang="en-US" sz="2000" dirty="0"/>
              <a:t>月，第一篇深度强化学习论文出自</a:t>
            </a:r>
            <a:r>
              <a:rPr lang="en-US" altLang="zh-CN" sz="2000" dirty="0"/>
              <a:t>NIPS 2013 Reinforcement Learning Workshop</a:t>
            </a:r>
            <a:endParaRPr lang="zh-CN" altLang="en-US" sz="2000" dirty="0"/>
          </a:p>
        </p:txBody>
      </p:sp>
      <p:grpSp>
        <p:nvGrpSpPr>
          <p:cNvPr id="9" name="组合 8">
            <a:extLst>
              <a:ext uri="{FF2B5EF4-FFF2-40B4-BE49-F238E27FC236}">
                <a16:creationId xmlns:a16="http://schemas.microsoft.com/office/drawing/2014/main" id="{D63CC2A6-F279-47F6-9B43-AAC6D1D673D0}"/>
              </a:ext>
            </a:extLst>
          </p:cNvPr>
          <p:cNvGrpSpPr/>
          <p:nvPr/>
        </p:nvGrpSpPr>
        <p:grpSpPr>
          <a:xfrm>
            <a:off x="465512" y="2685431"/>
            <a:ext cx="8296102" cy="3338312"/>
            <a:chOff x="0" y="2460619"/>
            <a:chExt cx="9144000" cy="3679502"/>
          </a:xfrm>
        </p:grpSpPr>
        <p:pic>
          <p:nvPicPr>
            <p:cNvPr id="7" name="图片 6">
              <a:extLst>
                <a:ext uri="{FF2B5EF4-FFF2-40B4-BE49-F238E27FC236}">
                  <a16:creationId xmlns:a16="http://schemas.microsoft.com/office/drawing/2014/main" id="{F361716C-DC42-4129-9749-B13892F3BD91}"/>
                </a:ext>
              </a:extLst>
            </p:cNvPr>
            <p:cNvPicPr>
              <a:picLocks noChangeAspect="1"/>
            </p:cNvPicPr>
            <p:nvPr/>
          </p:nvPicPr>
          <p:blipFill>
            <a:blip r:embed="rId2"/>
            <a:stretch>
              <a:fillRect/>
            </a:stretch>
          </p:blipFill>
          <p:spPr>
            <a:xfrm>
              <a:off x="0" y="2460619"/>
              <a:ext cx="9144000" cy="1524000"/>
            </a:xfrm>
            <a:prstGeom prst="rect">
              <a:avLst/>
            </a:prstGeom>
          </p:spPr>
        </p:pic>
        <p:pic>
          <p:nvPicPr>
            <p:cNvPr id="8" name="图片 7">
              <a:extLst>
                <a:ext uri="{FF2B5EF4-FFF2-40B4-BE49-F238E27FC236}">
                  <a16:creationId xmlns:a16="http://schemas.microsoft.com/office/drawing/2014/main" id="{2AC9CA58-6F35-4A8F-A699-BA89E771B69A}"/>
                </a:ext>
              </a:extLst>
            </p:cNvPr>
            <p:cNvPicPr>
              <a:picLocks noChangeAspect="1"/>
            </p:cNvPicPr>
            <p:nvPr/>
          </p:nvPicPr>
          <p:blipFill>
            <a:blip r:embed="rId3"/>
            <a:stretch>
              <a:fillRect/>
            </a:stretch>
          </p:blipFill>
          <p:spPr>
            <a:xfrm>
              <a:off x="0" y="4242476"/>
              <a:ext cx="9144000" cy="1897645"/>
            </a:xfrm>
            <a:prstGeom prst="rect">
              <a:avLst/>
            </a:prstGeom>
          </p:spPr>
        </p:pic>
      </p:grpSp>
      <p:sp>
        <p:nvSpPr>
          <p:cNvPr id="11" name="页脚占位符 2">
            <a:extLst>
              <a:ext uri="{FF2B5EF4-FFF2-40B4-BE49-F238E27FC236}">
                <a16:creationId xmlns:a16="http://schemas.microsoft.com/office/drawing/2014/main" id="{151E8AF7-059A-47E5-B6EB-195BC72AAF41}"/>
              </a:ext>
            </a:extLst>
          </p:cNvPr>
          <p:cNvSpPr>
            <a:spLocks noGrp="1"/>
          </p:cNvSpPr>
          <p:nvPr>
            <p:ph type="ftr" sz="quarter" idx="11"/>
          </p:nvPr>
        </p:nvSpPr>
        <p:spPr>
          <a:xfrm>
            <a:off x="502442" y="6287356"/>
            <a:ext cx="7885100" cy="31897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Volodymyr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Koray</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David Silver et al. Playing Atari with Deep Reinforcement Learning. NIPS 2013 workshop.</a:t>
            </a:r>
          </a:p>
        </p:txBody>
      </p:sp>
    </p:spTree>
    <p:extLst>
      <p:ext uri="{BB962C8B-B14F-4D97-AF65-F5344CB8AC3E}">
        <p14:creationId xmlns:p14="http://schemas.microsoft.com/office/powerpoint/2010/main" val="3190993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75200"/>
            <a:ext cx="8137922" cy="553500"/>
          </a:xfrm>
        </p:spPr>
        <p:txBody>
          <a:bodyPr/>
          <a:lstStyle/>
          <a:p>
            <a:r>
              <a:rPr lang="zh-CN" altLang="en-US" dirty="0"/>
              <a:t>课程大纲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1" name="矩形 10">
            <a:extLst>
              <a:ext uri="{FF2B5EF4-FFF2-40B4-BE49-F238E27FC236}">
                <a16:creationId xmlns:a16="http://schemas.microsoft.com/office/drawing/2014/main" id="{C4296DFD-E508-42FA-958A-3E7E11E25FD0}"/>
              </a:ext>
            </a:extLst>
          </p:cNvPr>
          <p:cNvSpPr/>
          <p:nvPr/>
        </p:nvSpPr>
        <p:spPr>
          <a:xfrm>
            <a:off x="4574342" y="1375401"/>
            <a:ext cx="4107305" cy="44716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2" name="矩形 11">
            <a:extLst>
              <a:ext uri="{FF2B5EF4-FFF2-40B4-BE49-F238E27FC236}">
                <a16:creationId xmlns:a16="http://schemas.microsoft.com/office/drawing/2014/main" id="{41524147-056F-43D7-83E9-6329A912AA9F}"/>
              </a:ext>
            </a:extLst>
          </p:cNvPr>
          <p:cNvSpPr/>
          <p:nvPr/>
        </p:nvSpPr>
        <p:spPr>
          <a:xfrm>
            <a:off x="389744" y="1375401"/>
            <a:ext cx="4107305" cy="4471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3" name="内容占位符 3">
            <a:extLst>
              <a:ext uri="{FF2B5EF4-FFF2-40B4-BE49-F238E27FC236}">
                <a16:creationId xmlns:a16="http://schemas.microsoft.com/office/drawing/2014/main" id="{35F314D7-0FDD-4D89-AF44-585DD2B76D8D}"/>
              </a:ext>
            </a:extLst>
          </p:cNvPr>
          <p:cNvSpPr txBox="1">
            <a:spLocks/>
          </p:cNvSpPr>
          <p:nvPr/>
        </p:nvSpPr>
        <p:spPr>
          <a:xfrm>
            <a:off x="550129" y="2161303"/>
            <a:ext cx="3886200" cy="383329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强化学习、探索与利用</a:t>
            </a:r>
            <a:endParaRPr lang="en-US" altLang="zh-CN"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rPr>
              <a:t>MDP</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和动态规划</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值函数估计</a:t>
            </a:r>
            <a:endParaRPr kumimoji="0" lang="en-US" sz="18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无模型控制方法</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规划与学习</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参数化的值函数和策略</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深度强化学习价值方法</a:t>
            </a:r>
            <a:endParaRPr lang="en-US"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深度强化学习策略方法</a:t>
            </a:r>
            <a:endParaRPr lang="en-US" altLang="zh-CN" sz="2400" dirty="0">
              <a:solidFill>
                <a:srgbClr val="000000"/>
              </a:solidFill>
              <a:ea typeface="阿里巴巴普惠体 R" panose="00020600040101010101"/>
            </a:endParaRPr>
          </a:p>
        </p:txBody>
      </p:sp>
      <p:sp>
        <p:nvSpPr>
          <p:cNvPr id="14" name="内容占位符 4">
            <a:extLst>
              <a:ext uri="{FF2B5EF4-FFF2-40B4-BE49-F238E27FC236}">
                <a16:creationId xmlns:a16="http://schemas.microsoft.com/office/drawing/2014/main" id="{6D3298F2-5082-4464-B494-69D8F2C400B7}"/>
              </a:ext>
            </a:extLst>
          </p:cNvPr>
          <p:cNvSpPr txBox="1">
            <a:spLocks/>
          </p:cNvSpPr>
          <p:nvPr/>
        </p:nvSpPr>
        <p:spPr>
          <a:xfrm>
            <a:off x="4629150" y="2161303"/>
            <a:ext cx="4190510" cy="389325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2400" dirty="0">
                <a:solidFill>
                  <a:srgbClr val="000000"/>
                </a:solidFill>
                <a:ea typeface="阿里巴巴普惠体 R" panose="00020600040101010101"/>
              </a:rPr>
              <a:t>  9. </a:t>
            </a:r>
            <a:r>
              <a:rPr lang="zh-CN" altLang="en-US" sz="2400" dirty="0">
                <a:solidFill>
                  <a:srgbClr val="000000"/>
                </a:solidFill>
                <a:ea typeface="阿里巴巴普惠体 R" panose="00020600040101010101"/>
              </a:rPr>
              <a:t>基于模型的深度强化学习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10. </a:t>
            </a:r>
            <a:r>
              <a:rPr lang="zh-CN" altLang="en-US" sz="2400" dirty="0">
                <a:solidFill>
                  <a:srgbClr val="000000"/>
                </a:solidFill>
                <a:ea typeface="阿里巴巴普惠体 R" panose="00020600040101010101"/>
              </a:rPr>
              <a:t>模仿学习</a:t>
            </a:r>
            <a:endParaRPr lang="en-US" altLang="zh-CN" sz="2400" dirty="0">
              <a:solidFill>
                <a:srgbClr val="000000"/>
              </a:solidFill>
              <a:ea typeface="阿里巴巴普惠体 R" panose="00020600040101010101"/>
            </a:endParaRPr>
          </a:p>
          <a:p>
            <a:pPr marL="0" indent="0">
              <a:buNone/>
              <a:defRPr/>
            </a:pPr>
            <a:r>
              <a:rPr lang="en-US" altLang="zh-CN" sz="2400" dirty="0">
                <a:solidFill>
                  <a:srgbClr val="000000"/>
                </a:solidFill>
                <a:ea typeface="阿里巴巴普惠体 R" panose="00020600040101010101"/>
              </a:rPr>
              <a:t>11. </a:t>
            </a:r>
            <a:r>
              <a:rPr lang="zh-CN" altLang="en-US" sz="2400" dirty="0">
                <a:solidFill>
                  <a:srgbClr val="000000"/>
                </a:solidFill>
                <a:ea typeface="阿里巴巴普惠体 R" panose="00020600040101010101"/>
              </a:rPr>
              <a:t>离线强化学习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12. </a:t>
            </a:r>
            <a:r>
              <a:rPr lang="zh-CN" altLang="en-US" sz="2400" dirty="0">
                <a:solidFill>
                  <a:srgbClr val="000000"/>
                </a:solidFill>
                <a:ea typeface="阿里巴巴普惠体 R" panose="00020600040101010101"/>
              </a:rPr>
              <a:t>参数化动作空间</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13. </a:t>
            </a:r>
            <a:r>
              <a:rPr lang="zh-CN" altLang="en-US" sz="2400" dirty="0">
                <a:solidFill>
                  <a:srgbClr val="000000"/>
                </a:solidFill>
                <a:ea typeface="阿里巴巴普惠体 R" panose="00020600040101010101"/>
              </a:rPr>
              <a:t>目标导向的强化学习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14. </a:t>
            </a:r>
            <a:r>
              <a:rPr lang="zh-CN" altLang="en-US" sz="2400" dirty="0">
                <a:solidFill>
                  <a:srgbClr val="000000"/>
                </a:solidFill>
                <a:ea typeface="阿里巴巴普惠体 R" panose="00020600040101010101"/>
              </a:rPr>
              <a:t>多智能体强化学习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15.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强化学习大模型</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16.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技术交流与回顾</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p:txBody>
      </p:sp>
      <p:sp>
        <p:nvSpPr>
          <p:cNvPr id="15" name="矩形 14">
            <a:extLst>
              <a:ext uri="{FF2B5EF4-FFF2-40B4-BE49-F238E27FC236}">
                <a16:creationId xmlns:a16="http://schemas.microsoft.com/office/drawing/2014/main" id="{7922843E-8B2C-474B-B4E6-1BF440AA651B}"/>
              </a:ext>
            </a:extLst>
          </p:cNvPr>
          <p:cNvSpPr/>
          <p:nvPr/>
        </p:nvSpPr>
        <p:spPr>
          <a:xfrm>
            <a:off x="902675" y="1397001"/>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强化学习基础部分</a:t>
            </a:r>
          </a:p>
        </p:txBody>
      </p:sp>
      <p:sp>
        <p:nvSpPr>
          <p:cNvPr id="16" name="矩形 15">
            <a:extLst>
              <a:ext uri="{FF2B5EF4-FFF2-40B4-BE49-F238E27FC236}">
                <a16:creationId xmlns:a16="http://schemas.microsoft.com/office/drawing/2014/main" id="{90C5F941-010B-4E6A-B42B-E0A68B592CA6}"/>
              </a:ext>
            </a:extLst>
          </p:cNvPr>
          <p:cNvSpPr/>
          <p:nvPr/>
        </p:nvSpPr>
        <p:spPr>
          <a:xfrm>
            <a:off x="5400966" y="1397001"/>
            <a:ext cx="264687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强化学习前沿部分</a:t>
            </a:r>
          </a:p>
        </p:txBody>
      </p:sp>
    </p:spTree>
    <p:extLst>
      <p:ext uri="{BB962C8B-B14F-4D97-AF65-F5344CB8AC3E}">
        <p14:creationId xmlns:p14="http://schemas.microsoft.com/office/powerpoint/2010/main" val="3699609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深度强化学习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a:extLst>
              <a:ext uri="{FF2B5EF4-FFF2-40B4-BE49-F238E27FC236}">
                <a16:creationId xmlns:a16="http://schemas.microsoft.com/office/drawing/2014/main" id="{2091D211-1DEB-4091-B476-622E00097C9B}"/>
              </a:ext>
            </a:extLst>
          </p:cNvPr>
          <p:cNvSpPr txBox="1">
            <a:spLocks/>
          </p:cNvSpPr>
          <p:nvPr/>
        </p:nvSpPr>
        <p:spPr>
          <a:xfrm>
            <a:off x="502442" y="1219983"/>
            <a:ext cx="8487445" cy="136372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深度强化学习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利用深度神经网络进行价值函数和策略近似</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从而使强化学习算法能够以端到端的方式解决复杂问题</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内容占位符 3">
            <a:extLst>
              <a:ext uri="{FF2B5EF4-FFF2-40B4-BE49-F238E27FC236}">
                <a16:creationId xmlns:a16="http://schemas.microsoft.com/office/drawing/2014/main" id="{87C55E99-D098-4C73-A4C6-E7EEB196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2" y="2675789"/>
            <a:ext cx="3529874" cy="2647406"/>
          </a:xfrm>
          <a:prstGeom prst="rect">
            <a:avLst/>
          </a:prstGeom>
        </p:spPr>
      </p:pic>
      <p:pic>
        <p:nvPicPr>
          <p:cNvPr id="7" name="图片 4">
            <a:extLst>
              <a:ext uri="{FF2B5EF4-FFF2-40B4-BE49-F238E27FC236}">
                <a16:creationId xmlns:a16="http://schemas.microsoft.com/office/drawing/2014/main" id="{D369C633-9CE7-4656-9EB5-3761040D21C3}"/>
              </a:ext>
            </a:extLst>
          </p:cNvPr>
          <p:cNvPicPr>
            <a:picLocks noChangeAspect="1"/>
          </p:cNvPicPr>
          <p:nvPr/>
        </p:nvPicPr>
        <p:blipFill>
          <a:blip r:embed="rId3"/>
          <a:stretch>
            <a:fillRect/>
          </a:stretch>
        </p:blipFill>
        <p:spPr>
          <a:xfrm>
            <a:off x="3936666" y="2583712"/>
            <a:ext cx="4718236" cy="2739483"/>
          </a:xfrm>
          <a:prstGeom prst="rect">
            <a:avLst/>
          </a:prstGeom>
        </p:spPr>
      </p:pic>
      <p:sp>
        <p:nvSpPr>
          <p:cNvPr id="10" name="页脚占位符 2">
            <a:extLst>
              <a:ext uri="{FF2B5EF4-FFF2-40B4-BE49-F238E27FC236}">
                <a16:creationId xmlns:a16="http://schemas.microsoft.com/office/drawing/2014/main" id="{AD3CC34D-DA9A-4EFA-8754-88E4E494E060}"/>
              </a:ext>
            </a:extLst>
          </p:cNvPr>
          <p:cNvSpPr>
            <a:spLocks noGrp="1"/>
          </p:cNvSpPr>
          <p:nvPr>
            <p:ph type="ftr" sz="quarter" idx="11"/>
          </p:nvPr>
        </p:nvSpPr>
        <p:spPr>
          <a:xfrm>
            <a:off x="502442" y="6287356"/>
            <a:ext cx="7885100" cy="31897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Volodymyr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Koray</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David Silver et al. Playing Atari with Deep Reinforcement Learning. NIPS 2013 workshop.</a:t>
            </a:r>
          </a:p>
        </p:txBody>
      </p:sp>
      <p:pic>
        <p:nvPicPr>
          <p:cNvPr id="11" name="图片 10">
            <a:extLst>
              <a:ext uri="{FF2B5EF4-FFF2-40B4-BE49-F238E27FC236}">
                <a16:creationId xmlns:a16="http://schemas.microsoft.com/office/drawing/2014/main" id="{BE35B111-A57F-4747-AB91-F11508B85220}"/>
              </a:ext>
            </a:extLst>
          </p:cNvPr>
          <p:cNvPicPr>
            <a:picLocks noChangeAspect="1"/>
          </p:cNvPicPr>
          <p:nvPr/>
        </p:nvPicPr>
        <p:blipFill>
          <a:blip r:embed="rId4"/>
          <a:stretch>
            <a:fillRect/>
          </a:stretch>
        </p:blipFill>
        <p:spPr>
          <a:xfrm>
            <a:off x="308150" y="5407453"/>
            <a:ext cx="8441834" cy="523062"/>
          </a:xfrm>
          <a:prstGeom prst="rect">
            <a:avLst/>
          </a:prstGeom>
        </p:spPr>
      </p:pic>
      <p:sp>
        <p:nvSpPr>
          <p:cNvPr id="12" name="矩形 11">
            <a:extLst>
              <a:ext uri="{FF2B5EF4-FFF2-40B4-BE49-F238E27FC236}">
                <a16:creationId xmlns:a16="http://schemas.microsoft.com/office/drawing/2014/main" id="{18CE9937-4641-4BCE-8202-21D5B7830A75}"/>
              </a:ext>
            </a:extLst>
          </p:cNvPr>
          <p:cNvSpPr/>
          <p:nvPr/>
        </p:nvSpPr>
        <p:spPr>
          <a:xfrm>
            <a:off x="4588042" y="5944522"/>
            <a:ext cx="42883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Q</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函数的参数通过神经网络反向传播学习</a:t>
            </a:r>
          </a:p>
        </p:txBody>
      </p:sp>
    </p:spTree>
    <p:extLst>
      <p:ext uri="{BB962C8B-B14F-4D97-AF65-F5344CB8AC3E}">
        <p14:creationId xmlns:p14="http://schemas.microsoft.com/office/powerpoint/2010/main" val="279122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端到端强化学习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pic>
        <p:nvPicPr>
          <p:cNvPr id="6" name="内容占位符 3">
            <a:extLst>
              <a:ext uri="{FF2B5EF4-FFF2-40B4-BE49-F238E27FC236}">
                <a16:creationId xmlns:a16="http://schemas.microsoft.com/office/drawing/2014/main" id="{78C8360F-5227-4A02-8291-4FC9818A8A7E}"/>
              </a:ext>
            </a:extLst>
          </p:cNvPr>
          <p:cNvPicPr>
            <a:picLocks noChangeAspect="1"/>
          </p:cNvPicPr>
          <p:nvPr/>
        </p:nvPicPr>
        <p:blipFill>
          <a:blip r:embed="rId3"/>
          <a:stretch>
            <a:fillRect/>
          </a:stretch>
        </p:blipFill>
        <p:spPr>
          <a:xfrm>
            <a:off x="1984808" y="1115218"/>
            <a:ext cx="6834852" cy="4627563"/>
          </a:xfrm>
          <a:prstGeom prst="rect">
            <a:avLst/>
          </a:prstGeom>
        </p:spPr>
      </p:pic>
      <p:sp>
        <p:nvSpPr>
          <p:cNvPr id="3" name="TextBox 2">
            <a:extLst>
              <a:ext uri="{FF2B5EF4-FFF2-40B4-BE49-F238E27FC236}">
                <a16:creationId xmlns:a16="http://schemas.microsoft.com/office/drawing/2014/main" id="{B96DAC4A-1B45-41DA-8C93-B8D91C0976BA}"/>
              </a:ext>
            </a:extLst>
          </p:cNvPr>
          <p:cNvSpPr txBox="1"/>
          <p:nvPr/>
        </p:nvSpPr>
        <p:spPr>
          <a:xfrm>
            <a:off x="523982" y="1356189"/>
            <a:ext cx="14608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标准（传统）</a:t>
            </a:r>
            <a:endParaRPr kumimoji="0" lang="en-US" altLang="zh-CN"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计算机视觉</a:t>
            </a:r>
          </a:p>
        </p:txBody>
      </p:sp>
      <p:sp>
        <p:nvSpPr>
          <p:cNvPr id="7" name="TextBox 6">
            <a:extLst>
              <a:ext uri="{FF2B5EF4-FFF2-40B4-BE49-F238E27FC236}">
                <a16:creationId xmlns:a16="http://schemas.microsoft.com/office/drawing/2014/main" id="{6065B5E8-B707-43DB-BB9D-4E187B9F3D47}"/>
              </a:ext>
            </a:extLst>
          </p:cNvPr>
          <p:cNvSpPr txBox="1"/>
          <p:nvPr/>
        </p:nvSpPr>
        <p:spPr>
          <a:xfrm>
            <a:off x="645980" y="2521517"/>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深度学习</a:t>
            </a:r>
          </a:p>
        </p:txBody>
      </p:sp>
      <p:sp>
        <p:nvSpPr>
          <p:cNvPr id="8" name="TextBox 7">
            <a:extLst>
              <a:ext uri="{FF2B5EF4-FFF2-40B4-BE49-F238E27FC236}">
                <a16:creationId xmlns:a16="http://schemas.microsoft.com/office/drawing/2014/main" id="{92899255-48C2-46AC-82A5-FC02041CE4EA}"/>
              </a:ext>
            </a:extLst>
          </p:cNvPr>
          <p:cNvSpPr txBox="1"/>
          <p:nvPr/>
        </p:nvSpPr>
        <p:spPr>
          <a:xfrm>
            <a:off x="466448" y="3817338"/>
            <a:ext cx="156966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标准（传统）</a:t>
            </a:r>
            <a:endParaRPr kumimoji="0" lang="en-US" altLang="zh-CN"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强化学习</a:t>
            </a:r>
          </a:p>
        </p:txBody>
      </p:sp>
      <p:sp>
        <p:nvSpPr>
          <p:cNvPr id="9" name="TextBox 8">
            <a:extLst>
              <a:ext uri="{FF2B5EF4-FFF2-40B4-BE49-F238E27FC236}">
                <a16:creationId xmlns:a16="http://schemas.microsoft.com/office/drawing/2014/main" id="{387BFFDA-5BEA-47F4-A0C2-7066F7E63368}"/>
              </a:ext>
            </a:extLst>
          </p:cNvPr>
          <p:cNvSpPr txBox="1"/>
          <p:nvPr/>
        </p:nvSpPr>
        <p:spPr>
          <a:xfrm>
            <a:off x="404638" y="5019177"/>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深度强化学习</a:t>
            </a:r>
          </a:p>
        </p:txBody>
      </p:sp>
      <p:sp>
        <p:nvSpPr>
          <p:cNvPr id="10" name="矩形 9">
            <a:extLst>
              <a:ext uri="{FF2B5EF4-FFF2-40B4-BE49-F238E27FC236}">
                <a16:creationId xmlns:a16="http://schemas.microsoft.com/office/drawing/2014/main" id="{586C4447-8DDC-4618-A4C3-901CC20EE446}"/>
              </a:ext>
            </a:extLst>
          </p:cNvPr>
          <p:cNvSpPr/>
          <p:nvPr/>
        </p:nvSpPr>
        <p:spPr>
          <a:xfrm>
            <a:off x="415148" y="5742781"/>
            <a:ext cx="8560839"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rPr>
              <a:t>深度强化学习使强化学习算法能够以端到端的方式解决复杂问题</a:t>
            </a:r>
            <a:endParaRPr kumimoji="0" lang="en-US" altLang="zh-CN" sz="1800" b="0" i="0" u="none" strike="noStrike" kern="1200" cap="none" spc="0" normalizeH="0" baseline="0" noProof="0" dirty="0">
              <a:ln>
                <a:noFill/>
              </a:ln>
              <a:solidFill>
                <a:srgbClr val="000000"/>
              </a:solidFill>
              <a:effectLst/>
              <a:uLnTx/>
              <a:uFillTx/>
              <a:latin typeface="Arial"/>
              <a:ea typeface="阿里巴巴普惠体 R" panose="00020600040101010101"/>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B0F0"/>
                </a:solidFill>
                <a:effectLst/>
                <a:uLnTx/>
                <a:uFillTx/>
                <a:latin typeface="Arial"/>
                <a:ea typeface="阿里巴巴普惠体 R" panose="00020600040101010101"/>
                <a:cs typeface="+mn-cs"/>
              </a:rPr>
              <a:t>从一项实验室学术技术变成可以产生</a:t>
            </a:r>
            <a:r>
              <a:rPr kumimoji="0" lang="en-US" altLang="zh-CN" sz="1800" b="0" i="0" u="none" strike="noStrike" kern="1200" cap="none" spc="0" normalizeH="0" baseline="0" noProof="0" dirty="0">
                <a:ln>
                  <a:noFill/>
                </a:ln>
                <a:solidFill>
                  <a:srgbClr val="00B0F0"/>
                </a:solidFill>
                <a:effectLst/>
                <a:uLnTx/>
                <a:uFillTx/>
                <a:latin typeface="Arial"/>
                <a:ea typeface="阿里巴巴普惠体 R" panose="00020600040101010101"/>
                <a:cs typeface="+mn-cs"/>
              </a:rPr>
              <a:t>GDP</a:t>
            </a:r>
            <a:r>
              <a:rPr kumimoji="0" lang="zh-CN" altLang="en-US" sz="1800" b="0" i="0" u="none" strike="noStrike" kern="1200" cap="none" spc="0" normalizeH="0" baseline="0" noProof="0" dirty="0">
                <a:ln>
                  <a:noFill/>
                </a:ln>
                <a:solidFill>
                  <a:srgbClr val="00B0F0"/>
                </a:solidFill>
                <a:effectLst/>
                <a:uLnTx/>
                <a:uFillTx/>
                <a:latin typeface="Arial"/>
                <a:ea typeface="阿里巴巴普惠体 R" panose="00020600040101010101"/>
                <a:cs typeface="+mn-cs"/>
              </a:rPr>
              <a:t>的实际技术</a:t>
            </a:r>
            <a:endParaRPr kumimoji="0" lang="en-US" sz="1800" b="0" i="0" u="none" strike="noStrike" kern="1200" cap="none" spc="0" normalizeH="0" baseline="0" noProof="0" dirty="0">
              <a:ln>
                <a:noFill/>
              </a:ln>
              <a:solidFill>
                <a:srgbClr val="00B0F0"/>
              </a:solidFill>
              <a:effectLst/>
              <a:uLnTx/>
              <a:uFillTx/>
              <a:latin typeface="Arial"/>
              <a:ea typeface="阿里巴巴普惠体 R" panose="00020600040101010101"/>
              <a:cs typeface="+mn-cs"/>
            </a:endParaRPr>
          </a:p>
        </p:txBody>
      </p:sp>
      <p:sp>
        <p:nvSpPr>
          <p:cNvPr id="11" name="页脚占位符 2">
            <a:extLst>
              <a:ext uri="{FF2B5EF4-FFF2-40B4-BE49-F238E27FC236}">
                <a16:creationId xmlns:a16="http://schemas.microsoft.com/office/drawing/2014/main" id="{52A182FE-5D16-4E3C-9D0F-9461B70144FA}"/>
              </a:ext>
            </a:extLst>
          </p:cNvPr>
          <p:cNvSpPr>
            <a:spLocks noGrp="1"/>
          </p:cNvSpPr>
          <p:nvPr>
            <p:ph type="ftr" sz="quarter" idx="11"/>
          </p:nvPr>
        </p:nvSpPr>
        <p:spPr>
          <a:xfrm>
            <a:off x="750769" y="6510220"/>
            <a:ext cx="7385660" cy="20638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Slide from Sergey Levine. http://rail.eecs.berkeley.edu/deeprlcourse/static/slides/lec-1.pdf</a:t>
            </a:r>
          </a:p>
        </p:txBody>
      </p:sp>
    </p:spTree>
    <p:extLst>
      <p:ext uri="{BB962C8B-B14F-4D97-AF65-F5344CB8AC3E}">
        <p14:creationId xmlns:p14="http://schemas.microsoft.com/office/powerpoint/2010/main" val="1199535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深度强化学习趋势</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a:extLst>
              <a:ext uri="{FF2B5EF4-FFF2-40B4-BE49-F238E27FC236}">
                <a16:creationId xmlns:a16="http://schemas.microsoft.com/office/drawing/2014/main" id="{2091D211-1DEB-4091-B476-622E00097C9B}"/>
              </a:ext>
            </a:extLst>
          </p:cNvPr>
          <p:cNvSpPr txBox="1">
            <a:spLocks/>
          </p:cNvSpPr>
          <p:nvPr/>
        </p:nvSpPr>
        <p:spPr>
          <a:xfrm>
            <a:off x="506976" y="5460999"/>
            <a:ext cx="8487445" cy="136372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Google</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搜索中词条“深度强化学习（</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deep reinforcement learning</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）”的趋势</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9" name="图表 3">
            <a:extLst>
              <a:ext uri="{FF2B5EF4-FFF2-40B4-BE49-F238E27FC236}">
                <a16:creationId xmlns:a16="http://schemas.microsoft.com/office/drawing/2014/main" id="{26A78F73-9FD4-48CE-8FB2-5EAA940B407E}"/>
              </a:ext>
            </a:extLst>
          </p:cNvPr>
          <p:cNvGraphicFramePr>
            <a:graphicFrameLocks/>
          </p:cNvGraphicFramePr>
          <p:nvPr/>
        </p:nvGraphicFramePr>
        <p:xfrm>
          <a:off x="1271587" y="1397001"/>
          <a:ext cx="6600825" cy="3857625"/>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4">
            <a:extLst>
              <a:ext uri="{FF2B5EF4-FFF2-40B4-BE49-F238E27FC236}">
                <a16:creationId xmlns:a16="http://schemas.microsoft.com/office/drawing/2014/main" id="{F40B8BD7-48BC-4E50-85E6-824A84045C32}"/>
              </a:ext>
            </a:extLst>
          </p:cNvPr>
          <p:cNvSpPr txBox="1"/>
          <p:nvPr/>
        </p:nvSpPr>
        <p:spPr>
          <a:xfrm>
            <a:off x="2221681" y="3606354"/>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NIPS13</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文本框 5">
            <a:extLst>
              <a:ext uri="{FF2B5EF4-FFF2-40B4-BE49-F238E27FC236}">
                <a16:creationId xmlns:a16="http://schemas.microsoft.com/office/drawing/2014/main" id="{90808595-CBFE-4D8F-A0F2-18465180C36C}"/>
              </a:ext>
            </a:extLst>
          </p:cNvPr>
          <p:cNvSpPr txBox="1"/>
          <p:nvPr/>
        </p:nvSpPr>
        <p:spPr>
          <a:xfrm>
            <a:off x="4363017" y="2564788"/>
            <a:ext cx="116921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AlphaGo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击败</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李世石</a:t>
            </a:r>
          </a:p>
        </p:txBody>
      </p:sp>
      <p:cxnSp>
        <p:nvCxnSpPr>
          <p:cNvPr id="12" name="直接箭头连接符 7">
            <a:extLst>
              <a:ext uri="{FF2B5EF4-FFF2-40B4-BE49-F238E27FC236}">
                <a16:creationId xmlns:a16="http://schemas.microsoft.com/office/drawing/2014/main" id="{4F7292C1-B005-41C5-901B-F58BEF5783AB}"/>
              </a:ext>
            </a:extLst>
          </p:cNvPr>
          <p:cNvCxnSpPr>
            <a:stCxn id="10" idx="2"/>
          </p:cNvCxnSpPr>
          <p:nvPr/>
        </p:nvCxnSpPr>
        <p:spPr>
          <a:xfrm flipH="1">
            <a:off x="2646637" y="3975686"/>
            <a:ext cx="1" cy="545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8">
            <a:extLst>
              <a:ext uri="{FF2B5EF4-FFF2-40B4-BE49-F238E27FC236}">
                <a16:creationId xmlns:a16="http://schemas.microsoft.com/office/drawing/2014/main" id="{9966AF14-EF0B-4E45-BC94-766807243CE9}"/>
              </a:ext>
            </a:extLst>
          </p:cNvPr>
          <p:cNvCxnSpPr/>
          <p:nvPr/>
        </p:nvCxnSpPr>
        <p:spPr>
          <a:xfrm flipH="1">
            <a:off x="4947627" y="3430284"/>
            <a:ext cx="1" cy="545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962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深度强化学习带来的关键变化</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a:extLst>
              <a:ext uri="{FF2B5EF4-FFF2-40B4-BE49-F238E27FC236}">
                <a16:creationId xmlns:a16="http://schemas.microsoft.com/office/drawing/2014/main" id="{2091D211-1DEB-4091-B476-622E00097C9B}"/>
              </a:ext>
            </a:extLst>
          </p:cNvPr>
          <p:cNvSpPr txBox="1">
            <a:spLocks/>
          </p:cNvSpPr>
          <p:nvPr/>
        </p:nvSpPr>
        <p:spPr>
          <a:xfrm>
            <a:off x="503635" y="1401032"/>
            <a:ext cx="4815421" cy="49362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将深度学习（</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DL</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）和强化学习（</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RL</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）结合在一起会发生什么？</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价值函数和策略变成了深度神经网络</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相当高维的参数空间</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难以稳定地训练</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容易过拟合</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需要大量的数据</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需要高性能计算</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CPU</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（用于收集经验数据）和</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GPU</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（用于训练神经网络）之间的平衡</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这些新的问题促进着深度强化学习算法的创新</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2" name="组合 11">
            <a:extLst>
              <a:ext uri="{FF2B5EF4-FFF2-40B4-BE49-F238E27FC236}">
                <a16:creationId xmlns:a16="http://schemas.microsoft.com/office/drawing/2014/main" id="{18E5B9C3-8217-467A-8F05-B5B696F0A134}"/>
              </a:ext>
            </a:extLst>
          </p:cNvPr>
          <p:cNvGrpSpPr/>
          <p:nvPr/>
        </p:nvGrpSpPr>
        <p:grpSpPr>
          <a:xfrm>
            <a:off x="6331436" y="1089214"/>
            <a:ext cx="2687865" cy="5052655"/>
            <a:chOff x="5935436" y="1089214"/>
            <a:chExt cx="2687865" cy="5052655"/>
          </a:xfrm>
        </p:grpSpPr>
        <p:grpSp>
          <p:nvGrpSpPr>
            <p:cNvPr id="11" name="组合 10">
              <a:extLst>
                <a:ext uri="{FF2B5EF4-FFF2-40B4-BE49-F238E27FC236}">
                  <a16:creationId xmlns:a16="http://schemas.microsoft.com/office/drawing/2014/main" id="{2DC57E38-B4A4-400F-8867-BFD6550CE0C3}"/>
                </a:ext>
              </a:extLst>
            </p:cNvPr>
            <p:cNvGrpSpPr/>
            <p:nvPr/>
          </p:nvGrpSpPr>
          <p:grpSpPr>
            <a:xfrm>
              <a:off x="5935436" y="1089214"/>
              <a:ext cx="2687865" cy="5052655"/>
              <a:chOff x="5935436" y="1089214"/>
              <a:chExt cx="2687865" cy="5052655"/>
            </a:xfrm>
          </p:grpSpPr>
          <p:pic>
            <p:nvPicPr>
              <p:cNvPr id="7" name="图片 4">
                <a:extLst>
                  <a:ext uri="{FF2B5EF4-FFF2-40B4-BE49-F238E27FC236}">
                    <a16:creationId xmlns:a16="http://schemas.microsoft.com/office/drawing/2014/main" id="{68859931-3B3F-4E97-B680-2D187BF7B335}"/>
                  </a:ext>
                </a:extLst>
              </p:cNvPr>
              <p:cNvPicPr>
                <a:picLocks noChangeAspect="1"/>
              </p:cNvPicPr>
              <p:nvPr/>
            </p:nvPicPr>
            <p:blipFill rotWithShape="1">
              <a:blip r:embed="rId3"/>
              <a:srcRect t="5843" r="12422"/>
              <a:stretch/>
            </p:blipFill>
            <p:spPr>
              <a:xfrm rot="16200000">
                <a:off x="5126434" y="2645001"/>
                <a:ext cx="4305870" cy="2687865"/>
              </a:xfrm>
              <a:prstGeom prst="rect">
                <a:avLst/>
              </a:prstGeom>
            </p:spPr>
          </p:pic>
          <p:pic>
            <p:nvPicPr>
              <p:cNvPr id="8" name="图片 7">
                <a:extLst>
                  <a:ext uri="{FF2B5EF4-FFF2-40B4-BE49-F238E27FC236}">
                    <a16:creationId xmlns:a16="http://schemas.microsoft.com/office/drawing/2014/main" id="{81F31043-0775-4E86-90FE-C7549879BC23}"/>
                  </a:ext>
                </a:extLst>
              </p:cNvPr>
              <p:cNvPicPr>
                <a:picLocks noChangeAspect="1"/>
              </p:cNvPicPr>
              <p:nvPr/>
            </p:nvPicPr>
            <p:blipFill>
              <a:blip r:embed="rId4"/>
              <a:stretch>
                <a:fillRect/>
              </a:stretch>
            </p:blipFill>
            <p:spPr>
              <a:xfrm rot="5400000">
                <a:off x="6911918" y="1161596"/>
                <a:ext cx="662863" cy="518100"/>
              </a:xfrm>
              <a:prstGeom prst="rect">
                <a:avLst/>
              </a:prstGeom>
            </p:spPr>
          </p:pic>
        </p:grpSp>
        <p:pic>
          <p:nvPicPr>
            <p:cNvPr id="9" name="图片 8">
              <a:extLst>
                <a:ext uri="{FF2B5EF4-FFF2-40B4-BE49-F238E27FC236}">
                  <a16:creationId xmlns:a16="http://schemas.microsoft.com/office/drawing/2014/main" id="{66FB4A47-C2B6-4774-B618-AEEC48F1C3BC}"/>
                </a:ext>
              </a:extLst>
            </p:cNvPr>
            <p:cNvPicPr>
              <a:picLocks noChangeAspect="1"/>
            </p:cNvPicPr>
            <p:nvPr/>
          </p:nvPicPr>
          <p:blipFill>
            <a:blip r:embed="rId5"/>
            <a:stretch>
              <a:fillRect/>
            </a:stretch>
          </p:blipFill>
          <p:spPr>
            <a:xfrm>
              <a:off x="6847200" y="5544410"/>
              <a:ext cx="763722" cy="507290"/>
            </a:xfrm>
            <a:prstGeom prst="rect">
              <a:avLst/>
            </a:prstGeom>
          </p:spPr>
        </p:pic>
      </p:grpSp>
      <p:sp>
        <p:nvSpPr>
          <p:cNvPr id="10" name="矩形 9">
            <a:extLst>
              <a:ext uri="{FF2B5EF4-FFF2-40B4-BE49-F238E27FC236}">
                <a16:creationId xmlns:a16="http://schemas.microsoft.com/office/drawing/2014/main" id="{FA1E5784-CEC8-4775-8B26-BCCC9B753AC3}"/>
              </a:ext>
            </a:extLst>
          </p:cNvPr>
          <p:cNvSpPr/>
          <p:nvPr/>
        </p:nvSpPr>
        <p:spPr>
          <a:xfrm>
            <a:off x="6199377" y="1195198"/>
            <a:ext cx="1082348"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输出：行动</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5AAF4568-5EE9-4738-AA04-F36931813E0B}"/>
              </a:ext>
            </a:extLst>
          </p:cNvPr>
          <p:cNvSpPr/>
          <p:nvPr/>
        </p:nvSpPr>
        <p:spPr>
          <a:xfrm>
            <a:off x="5521489" y="1835998"/>
            <a:ext cx="90281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行动价值</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807995FE-88A7-4731-A472-847521250267}"/>
              </a:ext>
            </a:extLst>
          </p:cNvPr>
          <p:cNvSpPr/>
          <p:nvPr/>
        </p:nvSpPr>
        <p:spPr>
          <a:xfrm>
            <a:off x="5431720" y="2689463"/>
            <a:ext cx="108234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多层全连接</a:t>
            </a:r>
            <a:endParaRPr kumimoji="0" lang="en-US" altLang="zh-CN"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网络</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C83227EA-E9A1-43CA-876F-D93675EBBB01}"/>
              </a:ext>
            </a:extLst>
          </p:cNvPr>
          <p:cNvSpPr/>
          <p:nvPr/>
        </p:nvSpPr>
        <p:spPr>
          <a:xfrm>
            <a:off x="5521488" y="4513381"/>
            <a:ext cx="90281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多层卷积</a:t>
            </a:r>
            <a:endParaRPr kumimoji="0" lang="en-US" altLang="zh-CN"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网络</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9E2A3407-EC88-417A-89A3-00D2B7109F1D}"/>
              </a:ext>
            </a:extLst>
          </p:cNvPr>
          <p:cNvSpPr/>
          <p:nvPr/>
        </p:nvSpPr>
        <p:spPr>
          <a:xfrm>
            <a:off x="5700259" y="5680880"/>
            <a:ext cx="144142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输入：直接观察</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64533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a:t>
            </a:r>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Q</a:t>
            </a:r>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网络（</a:t>
            </a:r>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DQN</a:t>
            </a:r>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7496248" cy="128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“Human-Level Control Through Deep Reinforcement Learning”,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Silver et al. (2015)</a:t>
            </a:r>
            <a:endParaRPr kumimoji="0" lang="zh-CN" altLang="en-US" sz="10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文本占位符 3 1">
            <a:extLst>
              <a:ext uri="{FF2B5EF4-FFF2-40B4-BE49-F238E27FC236}">
                <a16:creationId xmlns:a16="http://schemas.microsoft.com/office/drawing/2014/main" id="{BA8BB5BE-7181-BE46-AD89-DA62294A69F2}"/>
              </a:ext>
            </a:extLst>
          </p:cNvPr>
          <p:cNvSpPr txBox="1">
            <a:spLocks/>
          </p:cNvSpPr>
          <p:nvPr/>
        </p:nvSpPr>
        <p:spPr>
          <a:xfrm>
            <a:off x="502444" y="2455831"/>
            <a:ext cx="1363301"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FFFFFF"/>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直观想法</a:t>
            </a:r>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8771E2D8-53A5-A047-94AF-55A3B43B4C5A}"/>
                  </a:ext>
                </a:extLst>
              </p:cNvPr>
              <p:cNvSpPr txBox="1">
                <a:spLocks/>
              </p:cNvSpPr>
              <p:nvPr/>
            </p:nvSpPr>
            <p:spPr>
              <a:xfrm>
                <a:off x="502442" y="2945165"/>
                <a:ext cx="8207450" cy="15443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使用神经网络来逼近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，面对算法不稳定问题</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连续采样得到的 </a:t>
                </a:r>
                <a14:m>
                  <m:oMath xmlns:m="http://schemas.openxmlformats.org/officeDocument/2006/math">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pt-B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不满足独立分布</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14:m>
                  <m:oMath xmlns:m="http://schemas.openxmlformats.org/officeDocument/2006/math">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为状态</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动作</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下一状态</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回报输入</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的频繁更新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2945165"/>
                <a:ext cx="8207450" cy="1544394"/>
              </a:xfrm>
              <a:prstGeom prst="rect">
                <a:avLst/>
              </a:prstGeom>
              <a:blipFill>
                <a:blip r:embed="rId2"/>
                <a:stretch>
                  <a:fillRect l="-445" t="-1976"/>
                </a:stretch>
              </a:blipFill>
            </p:spPr>
            <p:txBody>
              <a:bodyPr/>
              <a:lstStyle/>
              <a:p>
                <a:r>
                  <a:rPr lang="zh-CN" altLang="en-US">
                    <a:noFill/>
                  </a:rPr>
                  <a:t> </a:t>
                </a:r>
              </a:p>
            </p:txBody>
          </p:sp>
        </mc:Fallback>
      </mc:AlternateContent>
      <p:sp>
        <p:nvSpPr>
          <p:cNvPr id="9" name="文本占位符 3 2">
            <a:extLst>
              <a:ext uri="{FF2B5EF4-FFF2-40B4-BE49-F238E27FC236}">
                <a16:creationId xmlns:a16="http://schemas.microsoft.com/office/drawing/2014/main" id="{AEE88271-7CDF-7649-A250-C3D8ED399413}"/>
              </a:ext>
            </a:extLst>
          </p:cNvPr>
          <p:cNvSpPr txBox="1">
            <a:spLocks/>
          </p:cNvSpPr>
          <p:nvPr/>
        </p:nvSpPr>
        <p:spPr>
          <a:xfrm>
            <a:off x="502442" y="4473751"/>
            <a:ext cx="136330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FFFFFF"/>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解决办法</a:t>
            </a:r>
          </a:p>
        </p:txBody>
      </p:sp>
      <p:sp>
        <p:nvSpPr>
          <p:cNvPr id="10" name="内容占位符 2 2">
            <a:extLst>
              <a:ext uri="{FF2B5EF4-FFF2-40B4-BE49-F238E27FC236}">
                <a16:creationId xmlns:a16="http://schemas.microsoft.com/office/drawing/2014/main" id="{CDCAA332-9D4F-724E-8817-25287613A799}"/>
              </a:ext>
            </a:extLst>
          </p:cNvPr>
          <p:cNvSpPr txBox="1">
            <a:spLocks/>
          </p:cNvSpPr>
          <p:nvPr/>
        </p:nvSpPr>
        <p:spPr>
          <a:xfrm>
            <a:off x="502438" y="4987946"/>
            <a:ext cx="7496247" cy="15443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经验回放：均匀采样和优先经验回放</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使用双网络结构：评估网络（</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evaluation network</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）和目标网络（</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target network</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7666376C-0F07-4885-AB46-AAE8EBEF6784}"/>
                  </a:ext>
                </a:extLst>
              </p:cNvPr>
              <p:cNvSpPr txBox="1">
                <a:spLocks/>
              </p:cNvSpPr>
              <p:nvPr/>
            </p:nvSpPr>
            <p:spPr>
              <a:xfrm>
                <a:off x="502442" y="1433364"/>
                <a:ext cx="8207450" cy="85868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学习算法学习一个由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作为参数的函数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更新方程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𝛼</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e>
                    </m:func>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7666376C-0F07-4885-AB46-AAE8EBEF6784}"/>
                  </a:ext>
                </a:extLst>
              </p:cNvPr>
              <p:cNvSpPr txBox="1">
                <a:spLocks noRot="1" noChangeAspect="1" noMove="1" noResize="1" noEditPoints="1" noAdjustHandles="1" noChangeArrowheads="1" noChangeShapeType="1" noTextEdit="1"/>
              </p:cNvSpPr>
              <p:nvPr/>
            </p:nvSpPr>
            <p:spPr>
              <a:xfrm>
                <a:off x="502442" y="1433364"/>
                <a:ext cx="8207450" cy="858680"/>
              </a:xfrm>
              <a:prstGeom prst="rect">
                <a:avLst/>
              </a:prstGeom>
              <a:blipFill>
                <a:blip r:embed="rId3"/>
                <a:stretch>
                  <a:fillRect l="-445" t="-35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272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目标网络</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8771E2D8-53A5-A047-94AF-55A3B43B4C5A}"/>
                  </a:ext>
                </a:extLst>
              </p:cNvPr>
              <p:cNvSpPr txBox="1">
                <a:spLocks/>
              </p:cNvSpPr>
              <p:nvPr/>
            </p:nvSpPr>
            <p:spPr>
              <a:xfrm>
                <a:off x="502443" y="1328664"/>
                <a:ext cx="8382940" cy="1395599"/>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目标网络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使用较旧的参数，记为 </a:t>
                </a:r>
                <a14:m>
                  <m:oMath xmlns:m="http://schemas.openxmlformats.org/officeDocument/2006/math">
                    <m:sSup>
                      <m:sSup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每隔 </a:t>
                </a:r>
                <a14:m>
                  <m:oMath xmlns:m="http://schemas.openxmlformats.org/officeDocument/2006/math">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步和训练网络的参数同步一次。</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第</a:t>
                </a:r>
                <a14:m>
                  <m:oMath xmlns:m="http://schemas.openxmlformats.org/officeDocument/2006/math">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次迭代的损失函数为 </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3" y="1328664"/>
                <a:ext cx="8382940" cy="1395599"/>
              </a:xfrm>
              <a:prstGeom prst="rect">
                <a:avLst/>
              </a:prstGeom>
              <a:blipFill>
                <a:blip r:embed="rId5"/>
                <a:stretch>
                  <a:fillRect l="-291" t="-2183"/>
                </a:stretch>
              </a:blipFill>
            </p:spPr>
            <p:txBody>
              <a:bodyPr/>
              <a:lstStyle/>
              <a:p>
                <a:r>
                  <a:rPr lang="en-US">
                    <a:noFill/>
                  </a:rPr>
                  <a:t> </a:t>
                </a:r>
              </a:p>
            </p:txBody>
          </p:sp>
        </mc:Fallback>
      </mc:AlternateContent>
      <p:sp>
        <p:nvSpPr>
          <p:cNvPr id="9" name="页脚占位符 2">
            <a:extLst>
              <a:ext uri="{FF2B5EF4-FFF2-40B4-BE49-F238E27FC236}">
                <a16:creationId xmlns:a16="http://schemas.microsoft.com/office/drawing/2014/main" id="{C9F8A089-1235-4F79-9643-DF29976FBFF0}"/>
              </a:ext>
            </a:extLst>
          </p:cNvPr>
          <p:cNvSpPr>
            <a:spLocks noGrp="1"/>
          </p:cNvSpPr>
          <p:nvPr>
            <p:ph type="ftr" sz="quarter" idx="11"/>
          </p:nvPr>
        </p:nvSpPr>
        <p:spPr>
          <a:xfrm>
            <a:off x="502443" y="6240464"/>
            <a:ext cx="7496248" cy="128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“Human-Level Control Through Deep Reinforcement Learning”,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Silver et al. (2015)</a:t>
            </a:r>
            <a:endParaRPr kumimoji="0" lang="zh-CN" altLang="en-US" sz="10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AC64D4D-F6A5-4901-8EA4-FD5E2AB7DCB6}"/>
                  </a:ext>
                </a:extLst>
              </p:cNvPr>
              <p:cNvSpPr txBox="1"/>
              <p:nvPr/>
            </p:nvSpPr>
            <p:spPr>
              <a:xfrm>
                <a:off x="807492" y="2310297"/>
                <a:ext cx="7140866" cy="10020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𝐿</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𝐷</m:t>
                        </m:r>
                      </m:sub>
                    </m:sSub>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2</m:t>
                            </m:r>
                          </m:den>
                        </m:f>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𝜔</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groupChr>
                          <m:groupChr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groupChr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bSup>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e>
                                </m:d>
                              </m:e>
                            </m:func>
                          </m:e>
                        </m:groupChr>
                      </m:e>
                      <m:li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𝑡𝑎𝑟𝑔𝑒𝑡</m:t>
                        </m:r>
                      </m:lim>
                    </m:limLow>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30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5" name="文本框 4">
                <a:extLst>
                  <a:ext uri="{FF2B5EF4-FFF2-40B4-BE49-F238E27FC236}">
                    <a16:creationId xmlns:a16="http://schemas.microsoft.com/office/drawing/2014/main" id="{2AC64D4D-F6A5-4901-8EA4-FD5E2AB7DCB6}"/>
                  </a:ext>
                </a:extLst>
              </p:cNvPr>
              <p:cNvSpPr txBox="1">
                <a:spLocks noRot="1" noChangeAspect="1" noMove="1" noResize="1" noEditPoints="1" noAdjustHandles="1" noChangeArrowheads="1" noChangeShapeType="1" noTextEdit="1"/>
              </p:cNvSpPr>
              <p:nvPr/>
            </p:nvSpPr>
            <p:spPr>
              <a:xfrm>
                <a:off x="807492" y="2310297"/>
                <a:ext cx="7140866" cy="1002006"/>
              </a:xfrm>
              <a:prstGeom prst="rect">
                <a:avLst/>
              </a:prstGeom>
              <a:blipFill>
                <a:blip r:embed="rId6"/>
                <a:stretch>
                  <a:fillRect t="-610"/>
                </a:stretch>
              </a:blipFill>
            </p:spPr>
            <p:txBody>
              <a:bodyPr/>
              <a:lstStyle/>
              <a:p>
                <a:r>
                  <a:rPr lang="zh-CN" altLang="en-US">
                    <a:noFill/>
                  </a:rPr>
                  <a:t> </a:t>
                </a:r>
              </a:p>
            </p:txBody>
          </p:sp>
        </mc:Fallback>
      </mc:AlternateContent>
      <p:pic>
        <p:nvPicPr>
          <p:cNvPr id="6" name="Picture 5">
            <a:extLst>
              <a:ext uri="{FF2B5EF4-FFF2-40B4-BE49-F238E27FC236}">
                <a16:creationId xmlns:a16="http://schemas.microsoft.com/office/drawing/2014/main" id="{BD539E89-31E8-4DB4-AD6C-83AD9C1467A0}"/>
              </a:ext>
            </a:extLst>
          </p:cNvPr>
          <p:cNvPicPr>
            <a:picLocks noChangeAspect="1"/>
          </p:cNvPicPr>
          <p:nvPr/>
        </p:nvPicPr>
        <p:blipFill>
          <a:blip r:embed="rId7"/>
          <a:stretch>
            <a:fillRect/>
          </a:stretch>
        </p:blipFill>
        <p:spPr>
          <a:xfrm>
            <a:off x="1093697" y="4485902"/>
            <a:ext cx="3309394" cy="1434792"/>
          </a:xfrm>
          <a:prstGeom prst="rect">
            <a:avLst/>
          </a:prstGeom>
        </p:spPr>
      </p:pic>
      <p:pic>
        <p:nvPicPr>
          <p:cNvPr id="7" name="Picture 6">
            <a:extLst>
              <a:ext uri="{FF2B5EF4-FFF2-40B4-BE49-F238E27FC236}">
                <a16:creationId xmlns:a16="http://schemas.microsoft.com/office/drawing/2014/main" id="{A591088B-F350-4609-8E84-7504A5E85691}"/>
              </a:ext>
            </a:extLst>
          </p:cNvPr>
          <p:cNvPicPr>
            <a:picLocks noChangeAspect="1"/>
          </p:cNvPicPr>
          <p:nvPr/>
        </p:nvPicPr>
        <p:blipFill>
          <a:blip r:embed="rId7"/>
          <a:stretch>
            <a:fillRect/>
          </a:stretch>
        </p:blipFill>
        <p:spPr>
          <a:xfrm>
            <a:off x="1091814" y="3132181"/>
            <a:ext cx="3311277" cy="1435608"/>
          </a:xfrm>
          <a:prstGeom prst="rect">
            <a:avLst/>
          </a:prstGeom>
        </p:spPr>
      </p:pic>
      <p:cxnSp>
        <p:nvCxnSpPr>
          <p:cNvPr id="11" name="Straight Arrow Connector 10">
            <a:extLst>
              <a:ext uri="{FF2B5EF4-FFF2-40B4-BE49-F238E27FC236}">
                <a16:creationId xmlns:a16="http://schemas.microsoft.com/office/drawing/2014/main" id="{BA1EEA66-54E2-41AD-B70B-A9F6EAF4FE5A}"/>
              </a:ext>
            </a:extLst>
          </p:cNvPr>
          <p:cNvCxnSpPr>
            <a:cxnSpLocks/>
            <a:stCxn id="15" idx="3"/>
            <a:endCxn id="7" idx="3"/>
          </p:cNvCxnSpPr>
          <p:nvPr/>
        </p:nvCxnSpPr>
        <p:spPr>
          <a:xfrm flipH="1" flipV="1">
            <a:off x="4403091" y="3849985"/>
            <a:ext cx="284322" cy="398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F73E1B-7FF3-458E-8D87-9CC4736FF1F5}"/>
              </a:ext>
            </a:extLst>
          </p:cNvPr>
          <p:cNvCxnSpPr>
            <a:cxnSpLocks/>
            <a:stCxn id="16" idx="3"/>
            <a:endCxn id="6" idx="3"/>
          </p:cNvCxnSpPr>
          <p:nvPr/>
        </p:nvCxnSpPr>
        <p:spPr>
          <a:xfrm flipH="1" flipV="1">
            <a:off x="4403091" y="5203298"/>
            <a:ext cx="284322" cy="35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107392-B9A1-462E-8859-02DD2F76B339}"/>
                  </a:ext>
                </a:extLst>
              </p:cNvPr>
              <p:cNvSpPr txBox="1"/>
              <p:nvPr/>
            </p:nvSpPr>
            <p:spPr>
              <a:xfrm flipH="1">
                <a:off x="4687413" y="4064032"/>
                <a:ext cx="361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oMath>
                  </m:oMathPara>
                </a14:m>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5" name="TextBox 14">
                <a:extLst>
                  <a:ext uri="{FF2B5EF4-FFF2-40B4-BE49-F238E27FC236}">
                    <a16:creationId xmlns:a16="http://schemas.microsoft.com/office/drawing/2014/main" id="{8D107392-B9A1-462E-8859-02DD2F76B339}"/>
                  </a:ext>
                </a:extLst>
              </p:cNvPr>
              <p:cNvSpPr txBox="1">
                <a:spLocks noRot="1" noChangeAspect="1" noMove="1" noResize="1" noEditPoints="1" noAdjustHandles="1" noChangeArrowheads="1" noChangeShapeType="1" noTextEdit="1"/>
              </p:cNvSpPr>
              <p:nvPr/>
            </p:nvSpPr>
            <p:spPr>
              <a:xfrm flipH="1">
                <a:off x="4687413" y="4064032"/>
                <a:ext cx="361408" cy="369332"/>
              </a:xfrm>
              <a:prstGeom prst="rect">
                <a:avLst/>
              </a:prstGeom>
              <a:blipFill>
                <a:blip r:embed="rId8"/>
                <a:stretch>
                  <a:fillRect l="-3390" r="-15254"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94091B-1EF8-44DD-9B53-E79D06C5D257}"/>
                  </a:ext>
                </a:extLst>
              </p:cNvPr>
              <p:cNvSpPr txBox="1"/>
              <p:nvPr/>
            </p:nvSpPr>
            <p:spPr>
              <a:xfrm flipH="1">
                <a:off x="4687413" y="5374400"/>
                <a:ext cx="361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p>
                        </m:sub>
                      </m:sSub>
                    </m:oMath>
                  </m:oMathPara>
                </a14:m>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6" name="TextBox 15">
                <a:extLst>
                  <a:ext uri="{FF2B5EF4-FFF2-40B4-BE49-F238E27FC236}">
                    <a16:creationId xmlns:a16="http://schemas.microsoft.com/office/drawing/2014/main" id="{5B94091B-1EF8-44DD-9B53-E79D06C5D257}"/>
                  </a:ext>
                </a:extLst>
              </p:cNvPr>
              <p:cNvSpPr txBox="1">
                <a:spLocks noRot="1" noChangeAspect="1" noMove="1" noResize="1" noEditPoints="1" noAdjustHandles="1" noChangeArrowheads="1" noChangeShapeType="1" noTextEdit="1"/>
              </p:cNvSpPr>
              <p:nvPr/>
            </p:nvSpPr>
            <p:spPr>
              <a:xfrm flipH="1">
                <a:off x="4687413" y="5374400"/>
                <a:ext cx="361408" cy="369332"/>
              </a:xfrm>
              <a:prstGeom prst="rect">
                <a:avLst/>
              </a:prstGeom>
              <a:blipFill>
                <a:blip r:embed="rId9"/>
                <a:stretch>
                  <a:fillRect l="-3390" r="-33898" b="-11667"/>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ACDBF3-F26D-49F5-A863-B550675DD79A}"/>
              </a:ext>
            </a:extLst>
          </p:cNvPr>
          <p:cNvSpPr/>
          <p:nvPr/>
        </p:nvSpPr>
        <p:spPr>
          <a:xfrm>
            <a:off x="5197434" y="3580840"/>
            <a:ext cx="362222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评估网络（</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evaluation network</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a:extLst>
              <a:ext uri="{FF2B5EF4-FFF2-40B4-BE49-F238E27FC236}">
                <a16:creationId xmlns:a16="http://schemas.microsoft.com/office/drawing/2014/main" id="{75116A7B-8C17-4FDE-A9C7-592F7F9818F6}"/>
              </a:ext>
            </a:extLst>
          </p:cNvPr>
          <p:cNvSpPr/>
          <p:nvPr/>
        </p:nvSpPr>
        <p:spPr>
          <a:xfrm>
            <a:off x="5197434" y="4820584"/>
            <a:ext cx="362222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目标网络（</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target network</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）是评估网络几轮前的拷贝，不更新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055678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0115B9-E7C3-47B1-AC67-A1A790C9AE2F}"/>
              </a:ext>
            </a:extLst>
          </p:cNvPr>
          <p:cNvPicPr>
            <a:picLocks noChangeAspect="1"/>
          </p:cNvPicPr>
          <p:nvPr/>
        </p:nvPicPr>
        <p:blipFill rotWithShape="1">
          <a:blip r:embed="rId3"/>
          <a:srcRect t="1369"/>
          <a:stretch/>
        </p:blipFill>
        <p:spPr>
          <a:xfrm>
            <a:off x="1995714" y="1098957"/>
            <a:ext cx="4335063" cy="5449367"/>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a:t>在 </a:t>
            </a:r>
            <a:r>
              <a:rPr lang="en-US" altLang="zh-CN"/>
              <a:t>Atari </a:t>
            </a:r>
            <a:r>
              <a:rPr lang="zh-CN" altLang="en-US"/>
              <a:t>环境中的实验结果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9" name="页脚占位符 2">
            <a:extLst>
              <a:ext uri="{FF2B5EF4-FFF2-40B4-BE49-F238E27FC236}">
                <a16:creationId xmlns:a16="http://schemas.microsoft.com/office/drawing/2014/main" id="{9998B11A-36BA-4825-A13E-5A1890CE35CA}"/>
              </a:ext>
            </a:extLst>
          </p:cNvPr>
          <p:cNvSpPr>
            <a:spLocks noGrp="1"/>
          </p:cNvSpPr>
          <p:nvPr>
            <p:ph type="ftr" sz="quarter" idx="11"/>
          </p:nvPr>
        </p:nvSpPr>
        <p:spPr>
          <a:xfrm>
            <a:off x="502443" y="6621186"/>
            <a:ext cx="7496248" cy="128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“Human-Level Control Through Deep Reinforcement Learning”,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Silver et al. (2015)</a:t>
            </a:r>
            <a:endParaRPr kumimoji="0" lang="zh-CN" altLang="en-US" sz="10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p:sp>
        <p:nvSpPr>
          <p:cNvPr id="5" name="矩形 4">
            <a:extLst>
              <a:ext uri="{FF2B5EF4-FFF2-40B4-BE49-F238E27FC236}">
                <a16:creationId xmlns:a16="http://schemas.microsoft.com/office/drawing/2014/main" id="{4168D778-F538-413C-B531-44A8BF5DC8EA}"/>
              </a:ext>
            </a:extLst>
          </p:cNvPr>
          <p:cNvSpPr/>
          <p:nvPr/>
        </p:nvSpPr>
        <p:spPr>
          <a:xfrm>
            <a:off x="6374059" y="5334746"/>
            <a:ext cx="23617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a:ea typeface="微软雅黑"/>
                <a:cs typeface="+mn-cs"/>
              </a:rPr>
              <a:t>The performance of DQN is normalized with respect to a professional human games tester (that is, 100% level)</a:t>
            </a:r>
            <a:endParaRPr kumimoji="0" lang="zh-CN" altLang="en-US" sz="1200" b="0" i="0" u="none" strike="noStrike" kern="1200" cap="none" spc="0" normalizeH="0" baseline="0" noProof="0" dirty="0">
              <a:ln>
                <a:noFill/>
              </a:ln>
              <a:solidFill>
                <a:srgbClr val="000000"/>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5FB8E7F-7A4C-4A25-8F89-D660C145EAD5}"/>
                  </a:ext>
                </a:extLst>
              </p:cNvPr>
              <p:cNvSpPr txBox="1"/>
              <p:nvPr/>
            </p:nvSpPr>
            <p:spPr>
              <a:xfrm>
                <a:off x="4585140" y="2357151"/>
                <a:ext cx="223298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normalized</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performance</m:t>
                      </m:r>
                    </m:oMath>
                  </m:oMathPara>
                </a14:m>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6" name="文本框 5">
                <a:extLst>
                  <a:ext uri="{FF2B5EF4-FFF2-40B4-BE49-F238E27FC236}">
                    <a16:creationId xmlns:a16="http://schemas.microsoft.com/office/drawing/2014/main" id="{25FB8E7F-7A4C-4A25-8F89-D660C145EAD5}"/>
                  </a:ext>
                </a:extLst>
              </p:cNvPr>
              <p:cNvSpPr txBox="1">
                <a:spLocks noRot="1" noChangeAspect="1" noMove="1" noResize="1" noEditPoints="1" noAdjustHandles="1" noChangeArrowheads="1" noChangeShapeType="1" noTextEdit="1"/>
              </p:cNvSpPr>
              <p:nvPr/>
            </p:nvSpPr>
            <p:spPr>
              <a:xfrm>
                <a:off x="4585140" y="2357151"/>
                <a:ext cx="2232983" cy="246221"/>
              </a:xfrm>
              <a:prstGeom prst="rect">
                <a:avLst/>
              </a:prstGeom>
              <a:blipFill>
                <a:blip r:embed="rId7"/>
                <a:stretch>
                  <a:fillRect l="-1639" r="-2459"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41DD343-E02C-4AD5-9520-B37DDCCC848A}"/>
                  </a:ext>
                </a:extLst>
              </p:cNvPr>
              <p:cNvSpPr txBox="1"/>
              <p:nvPr/>
            </p:nvSpPr>
            <p:spPr>
              <a:xfrm>
                <a:off x="4585140" y="2728864"/>
                <a:ext cx="3363805" cy="509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DQN</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a:ln>
                                <a:noFill/>
                              </a:ln>
                              <a:solidFill>
                                <a:srgbClr val="000000"/>
                              </a:solidFill>
                              <a:effectLst/>
                              <a:uLnTx/>
                              <a:uFillTx/>
                              <a:latin typeface="Cambria Math" panose="02040503050406030204" pitchFamily="18" charset="0"/>
                              <a:cs typeface="+mn-cs"/>
                            </a:rPr>
                            <m:t>sc</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ore</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random</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play</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score</m:t>
                          </m:r>
                        </m:num>
                        <m:den>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human</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score</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random</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play</m:t>
                          </m:r>
                          <m: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score</m:t>
                          </m:r>
                        </m:den>
                      </m:f>
                    </m:oMath>
                  </m:oMathPara>
                </a14:m>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1" name="文本框 10">
                <a:extLst>
                  <a:ext uri="{FF2B5EF4-FFF2-40B4-BE49-F238E27FC236}">
                    <a16:creationId xmlns:a16="http://schemas.microsoft.com/office/drawing/2014/main" id="{741DD343-E02C-4AD5-9520-B37DDCCC848A}"/>
                  </a:ext>
                </a:extLst>
              </p:cNvPr>
              <p:cNvSpPr txBox="1">
                <a:spLocks noRot="1" noChangeAspect="1" noMove="1" noResize="1" noEditPoints="1" noAdjustHandles="1" noChangeArrowheads="1" noChangeShapeType="1" noTextEdit="1"/>
              </p:cNvSpPr>
              <p:nvPr/>
            </p:nvSpPr>
            <p:spPr>
              <a:xfrm>
                <a:off x="4585140" y="2728864"/>
                <a:ext cx="3363805" cy="50988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246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EA92B23-49EE-4FC7-9CF3-C16D9287B6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标题 4">
            <a:extLst>
              <a:ext uri="{FF2B5EF4-FFF2-40B4-BE49-F238E27FC236}">
                <a16:creationId xmlns:a16="http://schemas.microsoft.com/office/drawing/2014/main" id="{D12E5F08-2515-4FA8-940A-E70CEFA1B85D}"/>
              </a:ext>
            </a:extLst>
          </p:cNvPr>
          <p:cNvSpPr>
            <a:spLocks noGrp="1"/>
          </p:cNvSpPr>
          <p:nvPr>
            <p:ph type="title"/>
          </p:nvPr>
        </p:nvSpPr>
        <p:spPr/>
        <p:txBody>
          <a:bodyPr/>
          <a:lstStyle/>
          <a:p>
            <a:r>
              <a:rPr lang="zh-CN" altLang="en-US" dirty="0"/>
              <a:t>深度强化学习的研究前沿</a:t>
            </a:r>
          </a:p>
        </p:txBody>
      </p:sp>
      <p:pic>
        <p:nvPicPr>
          <p:cNvPr id="7" name="图片 6">
            <a:extLst>
              <a:ext uri="{FF2B5EF4-FFF2-40B4-BE49-F238E27FC236}">
                <a16:creationId xmlns:a16="http://schemas.microsoft.com/office/drawing/2014/main" id="{09791DA9-91F2-45F5-99B0-2D0A27321847}"/>
              </a:ext>
            </a:extLst>
          </p:cNvPr>
          <p:cNvPicPr>
            <a:picLocks noChangeAspect="1"/>
          </p:cNvPicPr>
          <p:nvPr/>
        </p:nvPicPr>
        <p:blipFill>
          <a:blip r:embed="rId2"/>
          <a:stretch>
            <a:fillRect/>
          </a:stretch>
        </p:blipFill>
        <p:spPr>
          <a:xfrm>
            <a:off x="910392" y="1242358"/>
            <a:ext cx="1537609" cy="1169920"/>
          </a:xfrm>
          <a:prstGeom prst="rect">
            <a:avLst/>
          </a:prstGeom>
        </p:spPr>
      </p:pic>
      <p:pic>
        <p:nvPicPr>
          <p:cNvPr id="8" name="图片 7">
            <a:extLst>
              <a:ext uri="{FF2B5EF4-FFF2-40B4-BE49-F238E27FC236}">
                <a16:creationId xmlns:a16="http://schemas.microsoft.com/office/drawing/2014/main" id="{DC86BE8B-C5FA-48B6-B5DA-790D03B8E687}"/>
              </a:ext>
            </a:extLst>
          </p:cNvPr>
          <p:cNvPicPr>
            <a:picLocks noChangeAspect="1"/>
          </p:cNvPicPr>
          <p:nvPr/>
        </p:nvPicPr>
        <p:blipFill>
          <a:blip r:embed="rId3"/>
          <a:stretch>
            <a:fillRect/>
          </a:stretch>
        </p:blipFill>
        <p:spPr>
          <a:xfrm>
            <a:off x="910392" y="2576503"/>
            <a:ext cx="1537609" cy="1133848"/>
          </a:xfrm>
          <a:prstGeom prst="rect">
            <a:avLst/>
          </a:prstGeom>
        </p:spPr>
      </p:pic>
      <p:pic>
        <p:nvPicPr>
          <p:cNvPr id="9" name="图片 8">
            <a:extLst>
              <a:ext uri="{FF2B5EF4-FFF2-40B4-BE49-F238E27FC236}">
                <a16:creationId xmlns:a16="http://schemas.microsoft.com/office/drawing/2014/main" id="{445B929C-572C-4729-97C6-EAE129401448}"/>
              </a:ext>
            </a:extLst>
          </p:cNvPr>
          <p:cNvPicPr>
            <a:picLocks noChangeAspect="1"/>
          </p:cNvPicPr>
          <p:nvPr/>
        </p:nvPicPr>
        <p:blipFill rotWithShape="1">
          <a:blip r:embed="rId4"/>
          <a:srcRect l="7416"/>
          <a:stretch/>
        </p:blipFill>
        <p:spPr>
          <a:xfrm>
            <a:off x="910391" y="3850892"/>
            <a:ext cx="1537609" cy="1209099"/>
          </a:xfrm>
          <a:prstGeom prst="rect">
            <a:avLst/>
          </a:prstGeom>
        </p:spPr>
      </p:pic>
      <p:pic>
        <p:nvPicPr>
          <p:cNvPr id="10" name="图片 9">
            <a:extLst>
              <a:ext uri="{FF2B5EF4-FFF2-40B4-BE49-F238E27FC236}">
                <a16:creationId xmlns:a16="http://schemas.microsoft.com/office/drawing/2014/main" id="{940025A7-EDCD-45D7-B52D-F304BBCE1CEB}"/>
              </a:ext>
            </a:extLst>
          </p:cNvPr>
          <p:cNvPicPr>
            <a:picLocks noChangeAspect="1"/>
          </p:cNvPicPr>
          <p:nvPr/>
        </p:nvPicPr>
        <p:blipFill rotWithShape="1">
          <a:blip r:embed="rId5"/>
          <a:srcRect l="11927" r="11927"/>
          <a:stretch/>
        </p:blipFill>
        <p:spPr>
          <a:xfrm>
            <a:off x="910391" y="5196335"/>
            <a:ext cx="1537609" cy="1228725"/>
          </a:xfrm>
          <a:prstGeom prst="rect">
            <a:avLst/>
          </a:prstGeom>
        </p:spPr>
      </p:pic>
      <p:sp>
        <p:nvSpPr>
          <p:cNvPr id="11" name="矩形 10">
            <a:extLst>
              <a:ext uri="{FF2B5EF4-FFF2-40B4-BE49-F238E27FC236}">
                <a16:creationId xmlns:a16="http://schemas.microsoft.com/office/drawing/2014/main" id="{1B437875-45A8-407B-A046-42ED80F2ECE7}"/>
              </a:ext>
            </a:extLst>
          </p:cNvPr>
          <p:cNvSpPr/>
          <p:nvPr/>
        </p:nvSpPr>
        <p:spPr>
          <a:xfrm>
            <a:off x="3031528" y="5366724"/>
            <a:ext cx="5752471"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多智能体强化学习</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latin typeface="Arial"/>
                <a:ea typeface="微软雅黑"/>
                <a:cs typeface="+mn-cs"/>
              </a:rPr>
              <a:t>分散式、去中心化的人工智能</a:t>
            </a:r>
          </a:p>
        </p:txBody>
      </p:sp>
      <p:sp>
        <p:nvSpPr>
          <p:cNvPr id="12" name="矩形 11">
            <a:extLst>
              <a:ext uri="{FF2B5EF4-FFF2-40B4-BE49-F238E27FC236}">
                <a16:creationId xmlns:a16="http://schemas.microsoft.com/office/drawing/2014/main" id="{F4965F05-A14C-45E7-A47A-52B3F6F4D1D3}"/>
              </a:ext>
            </a:extLst>
          </p:cNvPr>
          <p:cNvSpPr/>
          <p:nvPr/>
        </p:nvSpPr>
        <p:spPr>
          <a:xfrm>
            <a:off x="3031529" y="3938832"/>
            <a:ext cx="4753454"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模仿学习</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latin typeface="Arial"/>
                <a:ea typeface="微软雅黑"/>
                <a:cs typeface="+mn-cs"/>
              </a:rPr>
              <a:t>无奖励信号下跟随专家做策略学习</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10E45993-550F-40E3-909A-F17E6B5883F8}"/>
              </a:ext>
            </a:extLst>
          </p:cNvPr>
          <p:cNvSpPr/>
          <p:nvPr/>
        </p:nvSpPr>
        <p:spPr>
          <a:xfrm>
            <a:off x="3031528" y="2740785"/>
            <a:ext cx="4931671"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目标策动的层次化强化学习</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latin typeface="Arial"/>
                <a:ea typeface="微软雅黑"/>
                <a:cs typeface="+mn-cs"/>
              </a:rPr>
              <a:t>长程任务的中间目标是桥梁的基石</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C59F1276-31A7-4DAD-8000-DBC41137F951}"/>
              </a:ext>
            </a:extLst>
          </p:cNvPr>
          <p:cNvSpPr/>
          <p:nvPr/>
        </p:nvSpPr>
        <p:spPr>
          <a:xfrm>
            <a:off x="3031528" y="1427452"/>
            <a:ext cx="4931671"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基于模拟模型的强化学习</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uLnTx/>
                <a:uFillTx/>
                <a:latin typeface="Arial"/>
                <a:ea typeface="微软雅黑"/>
                <a:cs typeface="+mn-cs"/>
              </a:rPr>
              <a:t>模拟器的无比重要性</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189919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基于模拟模型的强化学习</a:t>
            </a:r>
            <a:r>
              <a:rPr lang="en-US" altLang="zh-CN" dirty="0"/>
              <a:t>(Model-based RL)</a:t>
            </a:r>
            <a:endParaRPr lang="zh-CN" altLang="en-US" dirty="0"/>
          </a:p>
        </p:txBody>
      </p:sp>
      <p:sp>
        <p:nvSpPr>
          <p:cNvPr id="15" name="内容占位符 3">
            <a:extLst>
              <a:ext uri="{FF2B5EF4-FFF2-40B4-BE49-F238E27FC236}">
                <a16:creationId xmlns:a16="http://schemas.microsoft.com/office/drawing/2014/main" id="{444C087B-D933-49DE-A2E5-ECE03FB06DC3}"/>
              </a:ext>
            </a:extLst>
          </p:cNvPr>
          <p:cNvSpPr>
            <a:spLocks noGrp="1"/>
          </p:cNvSpPr>
          <p:nvPr>
            <p:ph sz="quarter" idx="13"/>
          </p:nvPr>
        </p:nvSpPr>
        <p:spPr>
          <a:xfrm>
            <a:off x="502444" y="5645188"/>
            <a:ext cx="8137922" cy="797037"/>
          </a:xfrm>
        </p:spPr>
        <p:txBody>
          <a:bodyPr>
            <a:normAutofit/>
          </a:bodyPr>
          <a:lstStyle/>
          <a:p>
            <a:r>
              <a:rPr lang="zh-CN" altLang="en-US" dirty="0"/>
              <a:t>建立环境模拟器，在模拟器中训练强化学习策略，减少对真实环境的影响，也可以生成更多特定场景数据</a:t>
            </a:r>
          </a:p>
        </p:txBody>
      </p:sp>
      <p:pic>
        <p:nvPicPr>
          <p:cNvPr id="5" name="图片 4">
            <a:extLst>
              <a:ext uri="{FF2B5EF4-FFF2-40B4-BE49-F238E27FC236}">
                <a16:creationId xmlns:a16="http://schemas.microsoft.com/office/drawing/2014/main" id="{3D674262-1279-1765-A30A-261AE8EE7E44}"/>
              </a:ext>
            </a:extLst>
          </p:cNvPr>
          <p:cNvPicPr>
            <a:picLocks noChangeAspect="1"/>
          </p:cNvPicPr>
          <p:nvPr/>
        </p:nvPicPr>
        <p:blipFill>
          <a:blip r:embed="rId2"/>
          <a:stretch>
            <a:fillRect/>
          </a:stretch>
        </p:blipFill>
        <p:spPr>
          <a:xfrm>
            <a:off x="502444" y="1260324"/>
            <a:ext cx="8139112" cy="4337352"/>
          </a:xfrm>
          <a:prstGeom prst="rect">
            <a:avLst/>
          </a:prstGeom>
        </p:spPr>
      </p:pic>
    </p:spTree>
    <p:extLst>
      <p:ext uri="{BB962C8B-B14F-4D97-AF65-F5344CB8AC3E}">
        <p14:creationId xmlns:p14="http://schemas.microsoft.com/office/powerpoint/2010/main" val="126895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基于模拟模型的强化学习</a:t>
            </a:r>
            <a:r>
              <a:rPr lang="en-US" altLang="zh-CN" dirty="0"/>
              <a:t>(Model-based RL)</a:t>
            </a:r>
            <a:endParaRPr lang="zh-CN" altLang="en-US" dirty="0"/>
          </a:p>
        </p:txBody>
      </p:sp>
      <p:sp>
        <p:nvSpPr>
          <p:cNvPr id="15" name="内容占位符 3">
            <a:extLst>
              <a:ext uri="{FF2B5EF4-FFF2-40B4-BE49-F238E27FC236}">
                <a16:creationId xmlns:a16="http://schemas.microsoft.com/office/drawing/2014/main" id="{444C087B-D933-49DE-A2E5-ECE03FB06DC3}"/>
              </a:ext>
            </a:extLst>
          </p:cNvPr>
          <p:cNvSpPr>
            <a:spLocks noGrp="1"/>
          </p:cNvSpPr>
          <p:nvPr>
            <p:ph sz="quarter" idx="13"/>
          </p:nvPr>
        </p:nvSpPr>
        <p:spPr>
          <a:xfrm>
            <a:off x="426887" y="5760306"/>
            <a:ext cx="8137922" cy="797037"/>
          </a:xfrm>
        </p:spPr>
        <p:txBody>
          <a:bodyPr>
            <a:normAutofit/>
          </a:bodyPr>
          <a:lstStyle/>
          <a:p>
            <a:r>
              <a:rPr lang="zh-CN" altLang="en-US" sz="1600" dirty="0"/>
              <a:t>建立用户在电商平台行为模拟器，模拟不同商品推荐策略下用户的浏览、点击、购买等行为，进而优化电商推荐策略</a:t>
            </a:r>
          </a:p>
        </p:txBody>
      </p:sp>
      <p:sp>
        <p:nvSpPr>
          <p:cNvPr id="4" name="矩形 3">
            <a:extLst>
              <a:ext uri="{FF2B5EF4-FFF2-40B4-BE49-F238E27FC236}">
                <a16:creationId xmlns:a16="http://schemas.microsoft.com/office/drawing/2014/main" id="{CA1C6C4C-4047-4BCB-822A-23034DA976C7}"/>
              </a:ext>
            </a:extLst>
          </p:cNvPr>
          <p:cNvSpPr/>
          <p:nvPr/>
        </p:nvSpPr>
        <p:spPr>
          <a:xfrm>
            <a:off x="319315" y="6426538"/>
            <a:ext cx="862148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222222"/>
                </a:solidFill>
                <a:effectLst/>
                <a:uLnTx/>
                <a:uFillTx/>
                <a:latin typeface="Arial" panose="020B0604020202020204" pitchFamily="34" charset="0"/>
                <a:ea typeface="微软雅黑"/>
                <a:cs typeface="+mn-cs"/>
              </a:rPr>
              <a:t>Shi, Jing-Cheng, Yang Yu, et al. "Virtual-</a:t>
            </a:r>
            <a:r>
              <a:rPr kumimoji="0" lang="en-US" altLang="zh-CN" sz="1100" b="0" i="0" u="none" strike="noStrike" kern="1200" cap="none" spc="0" normalizeH="0" baseline="0" noProof="0" dirty="0" err="1">
                <a:ln>
                  <a:noFill/>
                </a:ln>
                <a:solidFill>
                  <a:srgbClr val="222222"/>
                </a:solidFill>
                <a:effectLst/>
                <a:uLnTx/>
                <a:uFillTx/>
                <a:latin typeface="Arial" panose="020B0604020202020204" pitchFamily="34" charset="0"/>
                <a:ea typeface="微软雅黑"/>
                <a:cs typeface="+mn-cs"/>
              </a:rPr>
              <a:t>taobao</a:t>
            </a:r>
            <a:r>
              <a:rPr kumimoji="0" lang="en-US" altLang="zh-CN" sz="1100" b="0" i="0" u="none" strike="noStrike" kern="1200" cap="none" spc="0" normalizeH="0" baseline="0" noProof="0" dirty="0">
                <a:ln>
                  <a:noFill/>
                </a:ln>
                <a:solidFill>
                  <a:srgbClr val="222222"/>
                </a:solidFill>
                <a:effectLst/>
                <a:uLnTx/>
                <a:uFillTx/>
                <a:latin typeface="Arial" panose="020B0604020202020204" pitchFamily="34" charset="0"/>
                <a:ea typeface="微软雅黑"/>
                <a:cs typeface="+mn-cs"/>
              </a:rPr>
              <a:t>: Virtualizing real-world online retail environment for reinforcement learning." AAAI 2019.</a:t>
            </a:r>
            <a:endParaRPr kumimoji="0" lang="zh-CN" altLang="en-US" sz="11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5AC3BEDB-E648-4F77-901E-69D0934F8F06}"/>
              </a:ext>
            </a:extLst>
          </p:cNvPr>
          <p:cNvPicPr>
            <a:picLocks noChangeAspect="1"/>
          </p:cNvPicPr>
          <p:nvPr/>
        </p:nvPicPr>
        <p:blipFill>
          <a:blip r:embed="rId2"/>
          <a:stretch>
            <a:fillRect/>
          </a:stretch>
        </p:blipFill>
        <p:spPr>
          <a:xfrm>
            <a:off x="224034" y="1213235"/>
            <a:ext cx="8474872" cy="2711959"/>
          </a:xfrm>
          <a:prstGeom prst="rect">
            <a:avLst/>
          </a:prstGeom>
        </p:spPr>
      </p:pic>
      <p:grpSp>
        <p:nvGrpSpPr>
          <p:cNvPr id="7" name="组合 6">
            <a:extLst>
              <a:ext uri="{FF2B5EF4-FFF2-40B4-BE49-F238E27FC236}">
                <a16:creationId xmlns:a16="http://schemas.microsoft.com/office/drawing/2014/main" id="{BA99400B-0333-4B7A-830E-EFAD2C1E84B3}"/>
              </a:ext>
            </a:extLst>
          </p:cNvPr>
          <p:cNvGrpSpPr/>
          <p:nvPr/>
        </p:nvGrpSpPr>
        <p:grpSpPr>
          <a:xfrm>
            <a:off x="914400" y="4005944"/>
            <a:ext cx="6901543" cy="1644616"/>
            <a:chOff x="1211943" y="4121216"/>
            <a:chExt cx="6563664" cy="1529343"/>
          </a:xfrm>
        </p:grpSpPr>
        <p:pic>
          <p:nvPicPr>
            <p:cNvPr id="6" name="图片 5">
              <a:extLst>
                <a:ext uri="{FF2B5EF4-FFF2-40B4-BE49-F238E27FC236}">
                  <a16:creationId xmlns:a16="http://schemas.microsoft.com/office/drawing/2014/main" id="{302F2A1E-BBFB-49B2-B1E1-87EC273D8BDF}"/>
                </a:ext>
              </a:extLst>
            </p:cNvPr>
            <p:cNvPicPr>
              <a:picLocks noChangeAspect="1"/>
            </p:cNvPicPr>
            <p:nvPr/>
          </p:nvPicPr>
          <p:blipFill rotWithShape="1">
            <a:blip r:embed="rId3"/>
            <a:srcRect t="56671"/>
            <a:stretch/>
          </p:blipFill>
          <p:spPr>
            <a:xfrm>
              <a:off x="1211943" y="4871066"/>
              <a:ext cx="6563664" cy="779493"/>
            </a:xfrm>
            <a:prstGeom prst="rect">
              <a:avLst/>
            </a:prstGeom>
          </p:spPr>
        </p:pic>
        <p:pic>
          <p:nvPicPr>
            <p:cNvPr id="28" name="图片 27">
              <a:extLst>
                <a:ext uri="{FF2B5EF4-FFF2-40B4-BE49-F238E27FC236}">
                  <a16:creationId xmlns:a16="http://schemas.microsoft.com/office/drawing/2014/main" id="{9550CACD-E341-4BDD-B5E8-9755AF14D003}"/>
                </a:ext>
              </a:extLst>
            </p:cNvPr>
            <p:cNvPicPr>
              <a:picLocks noChangeAspect="1"/>
            </p:cNvPicPr>
            <p:nvPr/>
          </p:nvPicPr>
          <p:blipFill rotWithShape="1">
            <a:blip r:embed="rId3"/>
            <a:srcRect b="57770"/>
            <a:stretch/>
          </p:blipFill>
          <p:spPr>
            <a:xfrm>
              <a:off x="1211943" y="4121216"/>
              <a:ext cx="6563664" cy="759731"/>
            </a:xfrm>
            <a:prstGeom prst="rect">
              <a:avLst/>
            </a:prstGeom>
          </p:spPr>
        </p:pic>
      </p:grpSp>
    </p:spTree>
    <p:extLst>
      <p:ext uri="{BB962C8B-B14F-4D97-AF65-F5344CB8AC3E}">
        <p14:creationId xmlns:p14="http://schemas.microsoft.com/office/powerpoint/2010/main" val="88046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85776"/>
            <a:ext cx="8137922" cy="542924"/>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课程参考材料</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2" y="1207359"/>
            <a:ext cx="8317217" cy="11024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本课程没有官方教材，以下内容作为参考资料</a:t>
            </a: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参考书</a:t>
            </a:r>
            <a:endParaRPr lang="en-US" altLang="zh-CN" sz="1800" dirty="0">
              <a:solidFill>
                <a:srgbClr val="000000"/>
              </a:solidFill>
              <a:ea typeface="阿里巴巴普惠体 R" panose="00020600040101010101" pitchFamily="18" charset="-122"/>
            </a:endParaRPr>
          </a:p>
        </p:txBody>
      </p:sp>
      <p:pic>
        <p:nvPicPr>
          <p:cNvPr id="6" name="图片 5">
            <a:extLst>
              <a:ext uri="{FF2B5EF4-FFF2-40B4-BE49-F238E27FC236}">
                <a16:creationId xmlns:a16="http://schemas.microsoft.com/office/drawing/2014/main" id="{046F4549-99A2-4F35-AD75-8F71ECB9930D}"/>
              </a:ext>
            </a:extLst>
          </p:cNvPr>
          <p:cNvPicPr>
            <a:picLocks noChangeAspect="1"/>
          </p:cNvPicPr>
          <p:nvPr/>
        </p:nvPicPr>
        <p:blipFill>
          <a:blip r:embed="rId2"/>
          <a:stretch>
            <a:fillRect/>
          </a:stretch>
        </p:blipFill>
        <p:spPr>
          <a:xfrm>
            <a:off x="1867304" y="2309853"/>
            <a:ext cx="1622839" cy="2085459"/>
          </a:xfrm>
          <a:prstGeom prst="rect">
            <a:avLst/>
          </a:prstGeom>
          <a:ln>
            <a:noFill/>
          </a:ln>
          <a:effectLst>
            <a:outerShdw blurRad="292100" dist="139700" dir="2700000" algn="tl" rotWithShape="0">
              <a:srgbClr val="333333">
                <a:alpha val="65000"/>
              </a:srgbClr>
            </a:outerShdw>
          </a:effectLst>
        </p:spPr>
      </p:pic>
      <p:pic>
        <p:nvPicPr>
          <p:cNvPr id="1026" name="Picture 2" descr="Interview with Dr.Richard Sutton: we might have strong AI algorithms by  2030. | by Synced | SyncedReview | Medium">
            <a:extLst>
              <a:ext uri="{FF2B5EF4-FFF2-40B4-BE49-F238E27FC236}">
                <a16:creationId xmlns:a16="http://schemas.microsoft.com/office/drawing/2014/main" id="{0A81D137-E90D-4250-9A1D-76206C90CF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33" r="7970"/>
          <a:stretch/>
        </p:blipFill>
        <p:spPr bwMode="auto">
          <a:xfrm>
            <a:off x="4287795" y="2309853"/>
            <a:ext cx="970005" cy="12145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to, Co-author Produce Second Edition of &amp;#39;Reinforcement Learning&amp;#39; Text |  Office of News &amp;amp; Media Relations | UMass Amherst">
            <a:extLst>
              <a:ext uri="{FF2B5EF4-FFF2-40B4-BE49-F238E27FC236}">
                <a16:creationId xmlns:a16="http://schemas.microsoft.com/office/drawing/2014/main" id="{A4A7BE60-4DAF-4A5F-B3DD-5A3FFFC282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3857" y="2309853"/>
            <a:ext cx="970005" cy="121250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C55D9AD-F9EB-40C0-836D-911DADE4A51F}"/>
              </a:ext>
            </a:extLst>
          </p:cNvPr>
          <p:cNvSpPr txBox="1"/>
          <p:nvPr/>
        </p:nvSpPr>
        <p:spPr>
          <a:xfrm>
            <a:off x="4185378" y="3707026"/>
            <a:ext cx="1130642" cy="307777"/>
          </a:xfrm>
          <a:prstGeom prst="rect">
            <a:avLst/>
          </a:prstGeom>
          <a:noFill/>
        </p:spPr>
        <p:txBody>
          <a:bodyPr wrap="square" rtlCol="0">
            <a:spAutoFit/>
          </a:bodyPr>
          <a:lstStyle/>
          <a:p>
            <a:pPr algn="ctr"/>
            <a:r>
              <a:rPr lang="en-US" altLang="zh-CN" sz="1400" dirty="0"/>
              <a:t>Rich Sutton</a:t>
            </a:r>
            <a:endParaRPr lang="zh-CN" altLang="en-US" sz="1400" dirty="0"/>
          </a:p>
        </p:txBody>
      </p:sp>
      <p:sp>
        <p:nvSpPr>
          <p:cNvPr id="10" name="文本框 9">
            <a:extLst>
              <a:ext uri="{FF2B5EF4-FFF2-40B4-BE49-F238E27FC236}">
                <a16:creationId xmlns:a16="http://schemas.microsoft.com/office/drawing/2014/main" id="{62B529CC-B6A6-4A1F-9838-334B2C189BF4}"/>
              </a:ext>
            </a:extLst>
          </p:cNvPr>
          <p:cNvSpPr txBox="1"/>
          <p:nvPr/>
        </p:nvSpPr>
        <p:spPr>
          <a:xfrm>
            <a:off x="5524430" y="3707026"/>
            <a:ext cx="1228857" cy="307777"/>
          </a:xfrm>
          <a:prstGeom prst="rect">
            <a:avLst/>
          </a:prstGeom>
          <a:noFill/>
        </p:spPr>
        <p:txBody>
          <a:bodyPr wrap="square" rtlCol="0">
            <a:spAutoFit/>
          </a:bodyPr>
          <a:lstStyle/>
          <a:p>
            <a:pPr algn="ctr"/>
            <a:r>
              <a:rPr lang="en-US" altLang="zh-CN" sz="1400" dirty="0" err="1"/>
              <a:t>Andew</a:t>
            </a:r>
            <a:r>
              <a:rPr lang="en-US" altLang="zh-CN" sz="1400" dirty="0"/>
              <a:t> </a:t>
            </a:r>
            <a:r>
              <a:rPr lang="en-US" altLang="zh-CN" sz="1400" dirty="0" err="1"/>
              <a:t>Barto</a:t>
            </a:r>
            <a:endParaRPr lang="zh-CN" altLang="en-US" sz="1400" dirty="0"/>
          </a:p>
        </p:txBody>
      </p:sp>
      <p:sp>
        <p:nvSpPr>
          <p:cNvPr id="12" name="文本框 11">
            <a:extLst>
              <a:ext uri="{FF2B5EF4-FFF2-40B4-BE49-F238E27FC236}">
                <a16:creationId xmlns:a16="http://schemas.microsoft.com/office/drawing/2014/main" id="{7D0F394D-3190-4442-AEF4-EA8EC617157E}"/>
              </a:ext>
            </a:extLst>
          </p:cNvPr>
          <p:cNvSpPr txBox="1"/>
          <p:nvPr/>
        </p:nvSpPr>
        <p:spPr>
          <a:xfrm>
            <a:off x="3873843" y="4152465"/>
            <a:ext cx="3595816" cy="276999"/>
          </a:xfrm>
          <a:prstGeom prst="rect">
            <a:avLst/>
          </a:prstGeom>
          <a:noFill/>
        </p:spPr>
        <p:txBody>
          <a:bodyPr wrap="square">
            <a:spAutoFit/>
          </a:bodyPr>
          <a:lstStyle/>
          <a:p>
            <a:r>
              <a:rPr lang="zh-CN" altLang="en-US" sz="1200" dirty="0">
                <a:hlinkClick r:id="rId5"/>
              </a:rPr>
              <a:t>http://incompleteideas.net/book/RLbook2020.pdf</a:t>
            </a:r>
            <a:r>
              <a:rPr lang="zh-CN" altLang="en-US" sz="1200" dirty="0"/>
              <a:t> </a:t>
            </a:r>
          </a:p>
        </p:txBody>
      </p:sp>
      <p:sp>
        <p:nvSpPr>
          <p:cNvPr id="13" name="内容占位符 2">
            <a:extLst>
              <a:ext uri="{FF2B5EF4-FFF2-40B4-BE49-F238E27FC236}">
                <a16:creationId xmlns:a16="http://schemas.microsoft.com/office/drawing/2014/main" id="{EB855CF4-85EE-4030-A2E0-E3EE0DBEC266}"/>
              </a:ext>
            </a:extLst>
          </p:cNvPr>
          <p:cNvSpPr txBox="1">
            <a:spLocks/>
          </p:cNvSpPr>
          <p:nvPr/>
        </p:nvSpPr>
        <p:spPr>
          <a:xfrm>
            <a:off x="502442" y="4577919"/>
            <a:ext cx="8317217" cy="1868926"/>
          </a:xfrm>
          <a:prstGeom prst="rect">
            <a:avLst/>
          </a:prstGeom>
        </p:spPr>
        <p:txBody>
          <a:bodyPr vert="horz" lIns="91440" tIns="45720" rIns="91440" bIns="45720" rtlCol="0">
            <a:normAutofit fontScale="77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参考课程</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UCL David Silver RL Course: </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hlinkClick r:id="rId6"/>
              </a:rPr>
              <a:t>https://www.davidsilver.uk/teaching/</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Berkeley Sergey Levine Deep RL Course: </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hlinkClick r:id="rId7"/>
              </a:rPr>
              <a:t>http://rail.eecs.berkeley.edu/deeprlcourse/</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err="1">
                <a:solidFill>
                  <a:srgbClr val="000000"/>
                </a:solidFill>
                <a:ea typeface="阿里巴巴普惠体 R" panose="00020600040101010101" pitchFamily="18" charset="-122"/>
              </a:rPr>
              <a:t>OpenAI</a:t>
            </a:r>
            <a:r>
              <a:rPr lang="en-US" altLang="zh-CN" sz="1500" dirty="0">
                <a:solidFill>
                  <a:srgbClr val="000000"/>
                </a:solidFill>
                <a:ea typeface="阿里巴巴普惠体 R" panose="00020600040101010101" pitchFamily="18" charset="-122"/>
              </a:rPr>
              <a:t> DRL Camp: </a:t>
            </a:r>
            <a:r>
              <a:rPr lang="en-US" altLang="zh-CN" sz="1500" dirty="0">
                <a:solidFill>
                  <a:srgbClr val="000000"/>
                </a:solidFill>
                <a:ea typeface="阿里巴巴普惠体 R" panose="00020600040101010101" pitchFamily="18" charset="-122"/>
                <a:hlinkClick r:id="rId8"/>
              </a:rPr>
              <a:t>https://sites.google.com/view/deep-rl-bootcamp/lectures</a:t>
            </a:r>
            <a:r>
              <a:rPr lang="en-US" altLang="zh-CN" sz="1500" dirty="0">
                <a:solidFill>
                  <a:srgbClr val="000000"/>
                </a:solidFill>
                <a:ea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ea typeface="阿里巴巴普惠体 R" panose="00020600040101010101" pitchFamily="18" charset="-122"/>
              </a:rPr>
              <a:t>RL China Camp: </a:t>
            </a:r>
            <a:r>
              <a:rPr lang="en-US" altLang="zh-CN" sz="1500" dirty="0">
                <a:solidFill>
                  <a:srgbClr val="000000"/>
                </a:solidFill>
                <a:ea typeface="阿里巴巴普惠体 R" panose="00020600040101010101" pitchFamily="18" charset="-122"/>
                <a:hlinkClick r:id="rId9"/>
              </a:rPr>
              <a:t>http://rlchina.org/</a:t>
            </a:r>
            <a:r>
              <a:rPr lang="en-US" altLang="zh-CN" sz="1500" dirty="0">
                <a:solidFill>
                  <a:srgbClr val="000000"/>
                </a:solidFill>
                <a:ea typeface="阿里巴巴普惠体 R" panose="00020600040101010101" pitchFamily="18" charset="-122"/>
              </a:rPr>
              <a:t> </a:t>
            </a:r>
          </a:p>
        </p:txBody>
      </p:sp>
    </p:spTree>
    <p:extLst>
      <p:ext uri="{BB962C8B-B14F-4D97-AF65-F5344CB8AC3E}">
        <p14:creationId xmlns:p14="http://schemas.microsoft.com/office/powerpoint/2010/main" val="8667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p:cNvSpPr>
            <a:spLocks noGrp="1"/>
          </p:cNvSpPr>
          <p:nvPr>
            <p:ph type="title"/>
          </p:nvPr>
        </p:nvSpPr>
        <p:spPr/>
        <p:txBody>
          <a:bodyPr/>
          <a:lstStyle/>
          <a:p>
            <a:r>
              <a:rPr lang="zh-CN" altLang="en-US" dirty="0"/>
              <a:t>目标策动的</a:t>
            </a:r>
            <a:r>
              <a:rPr lang="ja-JP" altLang="en-US" dirty="0"/>
              <a:t>强化学习</a:t>
            </a:r>
            <a:r>
              <a:rPr lang="en-US" altLang="zh-CN" dirty="0"/>
              <a:t>(Goal-oriented</a:t>
            </a:r>
            <a:r>
              <a:rPr lang="zh-CN" altLang="en-US" dirty="0"/>
              <a:t> </a:t>
            </a:r>
            <a:r>
              <a:rPr lang="en-US" altLang="zh-CN" dirty="0"/>
              <a:t>RL)</a:t>
            </a:r>
            <a:endParaRPr lang="zh-CN" altLang="en-US" dirty="0"/>
          </a:p>
        </p:txBody>
      </p:sp>
      <p:sp>
        <p:nvSpPr>
          <p:cNvPr id="14" name="内容占位符 2">
            <a:extLst>
              <a:ext uri="{FF2B5EF4-FFF2-40B4-BE49-F238E27FC236}">
                <a16:creationId xmlns:a16="http://schemas.microsoft.com/office/drawing/2014/main" id="{1631D7A4-7158-4E44-9D65-34BC13DDFD0A}"/>
              </a:ext>
            </a:extLst>
          </p:cNvPr>
          <p:cNvSpPr txBox="1">
            <a:spLocks/>
          </p:cNvSpPr>
          <p:nvPr/>
        </p:nvSpPr>
        <p:spPr>
          <a:xfrm>
            <a:off x="401853" y="4677661"/>
            <a:ext cx="2253120" cy="8350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2000" b="1" i="0" u="none" strike="noStrike" kern="1200" cap="none" spc="0" normalizeH="0" baseline="0" noProof="0">
                <a:ln>
                  <a:noFill/>
                </a:ln>
                <a:solidFill>
                  <a:srgbClr val="000000"/>
                </a:solidFill>
                <a:effectLst/>
                <a:uLnTx/>
                <a:uFillTx/>
                <a:latin typeface="Alibaba PuHuiTi" pitchFamily="18" charset="-122"/>
                <a:ea typeface="Alibaba PuHuiTi" pitchFamily="18" charset="-122"/>
                <a:cs typeface="Alibaba PuHuiTi" pitchFamily="18" charset="-122"/>
              </a:rPr>
              <a:t>长期限任务挑战</a:t>
            </a:r>
            <a:r>
              <a:rPr kumimoji="0" lang="en-US" altLang="zh-CN"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(Long-Horizon)</a:t>
            </a:r>
          </a:p>
        </p:txBody>
      </p:sp>
      <p:sp>
        <p:nvSpPr>
          <p:cNvPr id="20" name="内容占位符 2">
            <a:extLst>
              <a:ext uri="{FF2B5EF4-FFF2-40B4-BE49-F238E27FC236}">
                <a16:creationId xmlns:a16="http://schemas.microsoft.com/office/drawing/2014/main" id="{83724EDC-C795-C14F-81C3-7A8893EEC95F}"/>
              </a:ext>
            </a:extLst>
          </p:cNvPr>
          <p:cNvSpPr txBox="1">
            <a:spLocks/>
          </p:cNvSpPr>
          <p:nvPr/>
        </p:nvSpPr>
        <p:spPr>
          <a:xfrm>
            <a:off x="2683270" y="4766847"/>
            <a:ext cx="4968612" cy="83505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ja-JP" altLang="en-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累计</a:t>
            </a:r>
            <a:r>
              <a:rPr kumimoji="0" lang="ja-JP"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建模误差</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Compounding</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Error).</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ja-JP"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稀疏反馈</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Sparse</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Cost).</a:t>
            </a:r>
          </a:p>
        </p:txBody>
      </p:sp>
      <p:grpSp>
        <p:nvGrpSpPr>
          <p:cNvPr id="4" name="组合 3">
            <a:extLst>
              <a:ext uri="{FF2B5EF4-FFF2-40B4-BE49-F238E27FC236}">
                <a16:creationId xmlns:a16="http://schemas.microsoft.com/office/drawing/2014/main" id="{400CC1A3-09A1-465F-83D5-0E12E72D535E}"/>
              </a:ext>
            </a:extLst>
          </p:cNvPr>
          <p:cNvGrpSpPr/>
          <p:nvPr/>
        </p:nvGrpSpPr>
        <p:grpSpPr>
          <a:xfrm>
            <a:off x="176139" y="1329572"/>
            <a:ext cx="8867922" cy="3300871"/>
            <a:chOff x="1003275" y="1429529"/>
            <a:chExt cx="7249972" cy="2698628"/>
          </a:xfrm>
        </p:grpSpPr>
        <p:pic>
          <p:nvPicPr>
            <p:cNvPr id="19" name="Picture 18">
              <a:extLst>
                <a:ext uri="{FF2B5EF4-FFF2-40B4-BE49-F238E27FC236}">
                  <a16:creationId xmlns:a16="http://schemas.microsoft.com/office/drawing/2014/main" id="{97D52F2A-C21D-5B45-8B5E-77EAD9C69706}"/>
                </a:ext>
              </a:extLst>
            </p:cNvPr>
            <p:cNvPicPr>
              <a:picLocks noChangeAspect="1"/>
            </p:cNvPicPr>
            <p:nvPr/>
          </p:nvPicPr>
          <p:blipFill>
            <a:blip r:embed="rId2"/>
            <a:stretch>
              <a:fillRect/>
            </a:stretch>
          </p:blipFill>
          <p:spPr>
            <a:xfrm>
              <a:off x="1406344" y="1429529"/>
              <a:ext cx="4968611" cy="2395767"/>
            </a:xfrm>
            <a:prstGeom prst="rect">
              <a:avLst/>
            </a:prstGeom>
          </p:spPr>
        </p:pic>
        <p:sp>
          <p:nvSpPr>
            <p:cNvPr id="12" name="内容占位符 2">
              <a:extLst>
                <a:ext uri="{FF2B5EF4-FFF2-40B4-BE49-F238E27FC236}">
                  <a16:creationId xmlns:a16="http://schemas.microsoft.com/office/drawing/2014/main" id="{4D9AF4EC-16EC-4045-BC3B-CD5414AC4DF1}"/>
                </a:ext>
              </a:extLst>
            </p:cNvPr>
            <p:cNvSpPr txBox="1">
              <a:spLocks/>
            </p:cNvSpPr>
            <p:nvPr/>
          </p:nvSpPr>
          <p:spPr>
            <a:xfrm>
              <a:off x="6998665" y="3058123"/>
              <a:ext cx="1254582" cy="5615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目标状态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(Goal</a:t>
              </a:r>
              <a:r>
                <a:rPr kumimoji="0" lang="zh-CN"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p>
          </p:txBody>
        </p:sp>
        <p:cxnSp>
          <p:nvCxnSpPr>
            <p:cNvPr id="13" name="Straight Arrow Connector 12">
              <a:extLst>
                <a:ext uri="{FF2B5EF4-FFF2-40B4-BE49-F238E27FC236}">
                  <a16:creationId xmlns:a16="http://schemas.microsoft.com/office/drawing/2014/main" id="{71850798-A7A0-ED4A-80CC-8DB52C0E3ACF}"/>
                </a:ext>
              </a:extLst>
            </p:cNvPr>
            <p:cNvCxnSpPr>
              <a:cxnSpLocks/>
            </p:cNvCxnSpPr>
            <p:nvPr/>
          </p:nvCxnSpPr>
          <p:spPr>
            <a:xfrm flipH="1" flipV="1">
              <a:off x="6308926" y="2083171"/>
              <a:ext cx="669724" cy="369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64FD77-A582-684A-B0F2-1EB713C053BC}"/>
                </a:ext>
              </a:extLst>
            </p:cNvPr>
            <p:cNvCxnSpPr>
              <a:cxnSpLocks/>
            </p:cNvCxnSpPr>
            <p:nvPr/>
          </p:nvCxnSpPr>
          <p:spPr>
            <a:xfrm flipH="1">
              <a:off x="6308926" y="3236693"/>
              <a:ext cx="716002" cy="79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5FE2F-6BE9-6F49-B827-774B5F0142FF}"/>
                </a:ext>
              </a:extLst>
            </p:cNvPr>
            <p:cNvCxnSpPr>
              <a:cxnSpLocks/>
            </p:cNvCxnSpPr>
            <p:nvPr/>
          </p:nvCxnSpPr>
          <p:spPr>
            <a:xfrm flipV="1">
              <a:off x="1804564" y="2627412"/>
              <a:ext cx="0" cy="59216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FABF0A66-4B3C-F04D-B79A-871300C0E815}"/>
                </a:ext>
              </a:extLst>
            </p:cNvPr>
            <p:cNvSpPr txBox="1">
              <a:spLocks/>
            </p:cNvSpPr>
            <p:nvPr/>
          </p:nvSpPr>
          <p:spPr>
            <a:xfrm>
              <a:off x="1003275" y="3293106"/>
              <a:ext cx="1602578" cy="8350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初始状态</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(Initial</a:t>
              </a:r>
              <a:r>
                <a:rPr kumimoji="0" lang="zh-CN"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p>
          </p:txBody>
        </p:sp>
        <p:sp>
          <p:nvSpPr>
            <p:cNvPr id="21" name="内容占位符 2">
              <a:extLst>
                <a:ext uri="{FF2B5EF4-FFF2-40B4-BE49-F238E27FC236}">
                  <a16:creationId xmlns:a16="http://schemas.microsoft.com/office/drawing/2014/main" id="{9AF7CDBE-1BC8-C945-A878-67B3FD962C0A}"/>
                </a:ext>
              </a:extLst>
            </p:cNvPr>
            <p:cNvSpPr txBox="1">
              <a:spLocks/>
            </p:cNvSpPr>
            <p:nvPr/>
          </p:nvSpPr>
          <p:spPr>
            <a:xfrm>
              <a:off x="7014260" y="1744234"/>
              <a:ext cx="1158135" cy="8257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中间状态</a:t>
              </a:r>
              <a:r>
                <a:rPr kumimoji="0" lang="zh-CN"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  </a:t>
              </a:r>
              <a:r>
                <a:rPr kumimoji="0" lang="en-US" altLang="zh-CN"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(Sub-Goal</a:t>
              </a:r>
              <a:r>
                <a:rPr kumimoji="0" lang="zh-CN"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 </a:t>
              </a:r>
              <a:r>
                <a:rPr kumimoji="0" lang="en-US" altLang="zh-CN"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State)</a:t>
              </a:r>
            </a:p>
          </p:txBody>
        </p:sp>
      </p:grpSp>
      <p:cxnSp>
        <p:nvCxnSpPr>
          <p:cNvPr id="22" name="Straight Arrow Connector 21">
            <a:extLst>
              <a:ext uri="{FF2B5EF4-FFF2-40B4-BE49-F238E27FC236}">
                <a16:creationId xmlns:a16="http://schemas.microsoft.com/office/drawing/2014/main" id="{B80BC395-3CB6-474A-8082-3650CAB94128}"/>
              </a:ext>
            </a:extLst>
          </p:cNvPr>
          <p:cNvCxnSpPr>
            <a:cxnSpLocks/>
          </p:cNvCxnSpPr>
          <p:nvPr/>
        </p:nvCxnSpPr>
        <p:spPr>
          <a:xfrm>
            <a:off x="1528413" y="5409065"/>
            <a:ext cx="0" cy="523091"/>
          </a:xfrm>
          <a:prstGeom prst="straightConnector1">
            <a:avLst/>
          </a:prstGeom>
          <a:ln w="47625">
            <a:solidFill>
              <a:srgbClr val="17ABE3"/>
            </a:solidFill>
            <a:tailEnd type="triangle"/>
          </a:ln>
        </p:spPr>
        <p:style>
          <a:lnRef idx="3">
            <a:schemeClr val="dk1"/>
          </a:lnRef>
          <a:fillRef idx="0">
            <a:schemeClr val="dk1"/>
          </a:fillRef>
          <a:effectRef idx="2">
            <a:schemeClr val="dk1"/>
          </a:effectRef>
          <a:fontRef idx="minor">
            <a:schemeClr val="tx1"/>
          </a:fontRef>
        </p:style>
      </p:cxnSp>
      <p:sp>
        <p:nvSpPr>
          <p:cNvPr id="23" name="内容占位符 2">
            <a:extLst>
              <a:ext uri="{FF2B5EF4-FFF2-40B4-BE49-F238E27FC236}">
                <a16:creationId xmlns:a16="http://schemas.microsoft.com/office/drawing/2014/main" id="{220D9811-6BA6-3A47-814D-79989045B59B}"/>
              </a:ext>
            </a:extLst>
          </p:cNvPr>
          <p:cNvSpPr txBox="1">
            <a:spLocks/>
          </p:cNvSpPr>
          <p:nvPr/>
        </p:nvSpPr>
        <p:spPr>
          <a:xfrm>
            <a:off x="694464" y="6015704"/>
            <a:ext cx="7248802" cy="325401"/>
          </a:xfrm>
          <a:prstGeom prst="rect">
            <a:avLst/>
          </a:prstGeom>
        </p:spPr>
        <p:txBody>
          <a:bodyPr vert="horz" lIns="91440" tIns="45720" rIns="91440" bIns="45720" rtlCol="0">
            <a:normAutofit fontScale="92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生成</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中间状态</a:t>
            </a:r>
            <a:r>
              <a:rPr kumimoji="0" lang="zh-CN"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将长期限任务</a:t>
            </a:r>
            <a:r>
              <a:rPr kumimoji="0" lang="ja-JP" altLang="en-US"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分割</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成多个简单的短期限任务</a:t>
            </a:r>
            <a:endParaRPr kumimoji="0" lang="en-US" altLang="zh-CN"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306364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9728BC-EF58-4DAE-BFD6-9ECDA04D7181}"/>
              </a:ext>
            </a:extLst>
          </p:cNvPr>
          <p:cNvPicPr>
            <a:picLocks noChangeAspect="1"/>
          </p:cNvPicPr>
          <p:nvPr/>
        </p:nvPicPr>
        <p:blipFill>
          <a:blip r:embed="rId2"/>
          <a:stretch>
            <a:fillRect/>
          </a:stretch>
        </p:blipFill>
        <p:spPr>
          <a:xfrm>
            <a:off x="1416215" y="1246311"/>
            <a:ext cx="6628158" cy="3527528"/>
          </a:xfrm>
          <a:prstGeom prst="rect">
            <a:avLst/>
          </a:prstGeom>
        </p:spPr>
      </p:pic>
      <p:sp>
        <p:nvSpPr>
          <p:cNvPr id="26" name="文本占位符 3">
            <a:extLst>
              <a:ext uri="{FF2B5EF4-FFF2-40B4-BE49-F238E27FC236}">
                <a16:creationId xmlns:a16="http://schemas.microsoft.com/office/drawing/2014/main" id="{A96A2670-9C73-194D-BAE3-673F3CB43F73}"/>
              </a:ext>
            </a:extLst>
          </p:cNvPr>
          <p:cNvSpPr txBox="1">
            <a:spLocks/>
          </p:cNvSpPr>
          <p:nvPr/>
        </p:nvSpPr>
        <p:spPr>
          <a:xfrm>
            <a:off x="8258002" y="1779129"/>
            <a:ext cx="383556" cy="2204268"/>
          </a:xfrm>
          <a:prstGeom prst="roundRect">
            <a:avLst>
              <a:gd name="adj" fmla="val 50000"/>
            </a:avLst>
          </a:prstGeom>
          <a:noFill/>
          <a:ln w="19050">
            <a:solidFill>
              <a:schemeClr val="accent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ja-JP" altLang="en-US" sz="1600" b="1" i="0" u="none" strike="noStrike" kern="1200" cap="none" spc="0" normalizeH="0" baseline="0" noProof="0">
                <a:ln>
                  <a:noFill/>
                </a:ln>
                <a:solidFill>
                  <a:srgbClr val="29AAF5"/>
                </a:solidFill>
                <a:effectLst/>
                <a:uLnTx/>
                <a:uFillTx/>
                <a:latin typeface="Alibaba PuHuiTi" pitchFamily="18" charset="-122"/>
                <a:ea typeface="Alibaba PuHuiTi" pitchFamily="18" charset="-122"/>
                <a:cs typeface="Alibaba PuHuiTi" pitchFamily="18" charset="-122"/>
              </a:rPr>
              <a:t>分割</a:t>
            </a:r>
            <a:r>
              <a:rPr kumimoji="0" lang="ja-JP" altLang="en-US" sz="1600" b="0" i="0" u="none" strike="noStrike" kern="1200" cap="none" spc="0" normalizeH="0" baseline="0" noProof="0">
                <a:ln>
                  <a:noFill/>
                </a:ln>
                <a:solidFill>
                  <a:srgbClr val="29AAF5"/>
                </a:solidFill>
                <a:effectLst/>
                <a:uLnTx/>
                <a:uFillTx/>
                <a:latin typeface="Alibaba PuHuiTi" pitchFamily="18" charset="-122"/>
                <a:ea typeface="Alibaba PuHuiTi" pitchFamily="18" charset="-122"/>
                <a:cs typeface="Alibaba PuHuiTi" pitchFamily="18" charset="-122"/>
              </a:rPr>
              <a:t>成多个简单任务</a:t>
            </a:r>
            <a:endParaRPr kumimoji="0" lang="en-US" altLang="zh-CN" sz="1600" b="0" i="0" u="none" strike="noStrike" kern="1200" cap="none" spc="0" normalizeH="0" baseline="0" noProof="0" dirty="0">
              <a:ln>
                <a:noFill/>
              </a:ln>
              <a:solidFill>
                <a:srgbClr val="29AAF5"/>
              </a:solidFill>
              <a:effectLst/>
              <a:uLnTx/>
              <a:uFillTx/>
              <a:latin typeface="Alibaba PuHuiTi" pitchFamily="18" charset="-122"/>
              <a:ea typeface="Alibaba PuHuiTi" pitchFamily="18" charset="-122"/>
              <a:cs typeface="Alibaba PuHuiTi" pitchFamily="18" charset="-122"/>
            </a:endParaRPr>
          </a:p>
        </p:txBody>
      </p:sp>
      <p:cxnSp>
        <p:nvCxnSpPr>
          <p:cNvPr id="28" name="直线连接符 53">
            <a:extLst>
              <a:ext uri="{FF2B5EF4-FFF2-40B4-BE49-F238E27FC236}">
                <a16:creationId xmlns:a16="http://schemas.microsoft.com/office/drawing/2014/main" id="{5B93E216-E92F-D243-8265-2884F374B8F0}"/>
              </a:ext>
            </a:extLst>
          </p:cNvPr>
          <p:cNvCxnSpPr>
            <a:cxnSpLocks/>
          </p:cNvCxnSpPr>
          <p:nvPr/>
        </p:nvCxnSpPr>
        <p:spPr>
          <a:xfrm>
            <a:off x="8120757" y="1466495"/>
            <a:ext cx="0" cy="30309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线连接符 53">
            <a:extLst>
              <a:ext uri="{FF2B5EF4-FFF2-40B4-BE49-F238E27FC236}">
                <a16:creationId xmlns:a16="http://schemas.microsoft.com/office/drawing/2014/main" id="{091ACC80-ACAB-2549-9C00-AF354672921A}"/>
              </a:ext>
            </a:extLst>
          </p:cNvPr>
          <p:cNvCxnSpPr>
            <a:cxnSpLocks/>
          </p:cNvCxnSpPr>
          <p:nvPr/>
        </p:nvCxnSpPr>
        <p:spPr>
          <a:xfrm>
            <a:off x="3098526" y="4681442"/>
            <a:ext cx="30622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占位符 3">
            <a:extLst>
              <a:ext uri="{FF2B5EF4-FFF2-40B4-BE49-F238E27FC236}">
                <a16:creationId xmlns:a16="http://schemas.microsoft.com/office/drawing/2014/main" id="{F5113A7F-3A03-CD44-B3E1-9B3DEE1EF159}"/>
              </a:ext>
            </a:extLst>
          </p:cNvPr>
          <p:cNvSpPr txBox="1">
            <a:spLocks/>
          </p:cNvSpPr>
          <p:nvPr/>
        </p:nvSpPr>
        <p:spPr>
          <a:xfrm>
            <a:off x="3646908" y="4825452"/>
            <a:ext cx="1884390" cy="377919"/>
          </a:xfrm>
          <a:prstGeom prst="roundRect">
            <a:avLst>
              <a:gd name="adj" fmla="val 50000"/>
            </a:avLst>
          </a:prstGeom>
          <a:noFill/>
          <a:ln w="19050">
            <a:solidFill>
              <a:schemeClr val="accent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ja-JP" altLang="en-US" sz="1600" b="1" i="0" u="none" strike="noStrike" kern="1200" cap="none" spc="0" normalizeH="0" baseline="0" noProof="0">
                <a:ln>
                  <a:noFill/>
                </a:ln>
                <a:solidFill>
                  <a:srgbClr val="17ABE3"/>
                </a:solidFill>
                <a:effectLst/>
                <a:uLnTx/>
                <a:uFillTx/>
                <a:latin typeface="Alibaba PuHuiTi" pitchFamily="18" charset="-122"/>
                <a:ea typeface="Alibaba PuHuiTi" pitchFamily="18" charset="-122"/>
                <a:cs typeface="Alibaba PuHuiTi" pitchFamily="18" charset="-122"/>
              </a:rPr>
              <a:t>生成</a:t>
            </a:r>
            <a:r>
              <a:rPr kumimoji="0" lang="ja-JP" altLang="en-US" sz="1600" b="0" i="0" u="none" strike="noStrike" kern="1200" cap="none" spc="0" normalizeH="0" baseline="0" noProof="0">
                <a:ln>
                  <a:noFill/>
                </a:ln>
                <a:solidFill>
                  <a:srgbClr val="17ABE3"/>
                </a:solidFill>
                <a:effectLst/>
                <a:uLnTx/>
                <a:uFillTx/>
                <a:latin typeface="Alibaba PuHuiTi" pitchFamily="18" charset="-122"/>
                <a:ea typeface="Alibaba PuHuiTi" pitchFamily="18" charset="-122"/>
                <a:cs typeface="Alibaba PuHuiTi" pitchFamily="18" charset="-122"/>
              </a:rPr>
              <a:t>中间状态</a:t>
            </a:r>
            <a:endParaRPr kumimoji="0" lang="en-US" altLang="zh-CN" sz="1600" b="0"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endParaRPr>
          </a:p>
        </p:txBody>
      </p:sp>
      <p:sp>
        <p:nvSpPr>
          <p:cNvPr id="13" name="页脚占位符 2">
            <a:extLst>
              <a:ext uri="{FF2B5EF4-FFF2-40B4-BE49-F238E27FC236}">
                <a16:creationId xmlns:a16="http://schemas.microsoft.com/office/drawing/2014/main" id="{2AC4417C-A8EA-CE49-9B16-40F7A835A635}"/>
              </a:ext>
            </a:extLst>
          </p:cNvPr>
          <p:cNvSpPr>
            <a:spLocks noGrp="1"/>
          </p:cNvSpPr>
          <p:nvPr>
            <p:ph type="ftr" sz="quarter" idx="11"/>
          </p:nvPr>
        </p:nvSpPr>
        <p:spPr>
          <a:xfrm>
            <a:off x="502442" y="6410159"/>
            <a:ext cx="7961211" cy="43590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Suraj Nair, Chelsea Finn</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Hierarchical Foresight: Self-Supervised Learning of Long-Horizon Tasks via Visual </a:t>
            </a:r>
            <a:r>
              <a:rPr kumimoji="0" lang="en-US" sz="900" b="0" i="0" u="none" strike="noStrike" kern="1200" cap="none" spc="0" normalizeH="0" baseline="0" noProof="0" dirty="0" err="1">
                <a:ln>
                  <a:noFill/>
                </a:ln>
                <a:solidFill>
                  <a:srgbClr val="17ABE3"/>
                </a:solidFill>
                <a:effectLst/>
                <a:uLnTx/>
                <a:uFillTx/>
                <a:ea typeface="阿里巴巴普惠体 R" panose="00020600040101010101" pitchFamily="18" charset="-122"/>
              </a:rPr>
              <a:t>Subgoal</a:t>
            </a: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Generation</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900" b="0" i="1" u="none" strike="noStrike" kern="1200" cap="none" spc="0" normalizeH="0" baseline="0" noProof="0" dirty="0">
                <a:ln>
                  <a:noFill/>
                </a:ln>
                <a:solidFill>
                  <a:srgbClr val="17ABE3"/>
                </a:solidFill>
                <a:effectLst/>
                <a:uLnTx/>
                <a:uFillTx/>
                <a:ea typeface="阿里巴巴普惠体 R" panose="00020600040101010101" pitchFamily="18" charset="-122"/>
              </a:rPr>
              <a:t>ICLR</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2020.</a:t>
            </a:r>
            <a:endPar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p:sp>
        <p:nvSpPr>
          <p:cNvPr id="4" name="Title 3">
            <a:extLst>
              <a:ext uri="{FF2B5EF4-FFF2-40B4-BE49-F238E27FC236}">
                <a16:creationId xmlns:a16="http://schemas.microsoft.com/office/drawing/2014/main" id="{AB8779FD-F7D7-3C4C-A678-599890223681}"/>
              </a:ext>
            </a:extLst>
          </p:cNvPr>
          <p:cNvSpPr>
            <a:spLocks noGrp="1"/>
          </p:cNvSpPr>
          <p:nvPr>
            <p:ph type="title"/>
          </p:nvPr>
        </p:nvSpPr>
        <p:spPr/>
        <p:txBody>
          <a:bodyPr/>
          <a:lstStyle/>
          <a:p>
            <a:r>
              <a:rPr lang="zh-CN" altLang="en-US" dirty="0"/>
              <a:t>目标策动的</a:t>
            </a:r>
            <a:r>
              <a:rPr lang="ja-JP" altLang="en-US" dirty="0"/>
              <a:t>强化学习</a:t>
            </a:r>
            <a:r>
              <a:rPr lang="en-US" altLang="zh-CN" dirty="0"/>
              <a:t>(Goal-oriented</a:t>
            </a:r>
            <a:r>
              <a:rPr lang="zh-CN" altLang="en-US" dirty="0"/>
              <a:t> </a:t>
            </a:r>
            <a:r>
              <a:rPr lang="en-US" altLang="zh-CN" dirty="0"/>
              <a:t>RL)</a:t>
            </a:r>
            <a:endParaRPr lang="en-CN" dirty="0"/>
          </a:p>
        </p:txBody>
      </p:sp>
      <p:sp>
        <p:nvSpPr>
          <p:cNvPr id="21" name="内容占位符 2">
            <a:extLst>
              <a:ext uri="{FF2B5EF4-FFF2-40B4-BE49-F238E27FC236}">
                <a16:creationId xmlns:a16="http://schemas.microsoft.com/office/drawing/2014/main" id="{B1FFFA9B-7D68-9040-8CF3-375BB5A084EF}"/>
              </a:ext>
            </a:extLst>
          </p:cNvPr>
          <p:cNvSpPr txBox="1">
            <a:spLocks/>
          </p:cNvSpPr>
          <p:nvPr/>
        </p:nvSpPr>
        <p:spPr>
          <a:xfrm>
            <a:off x="231233" y="5562799"/>
            <a:ext cx="1527111" cy="7251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0" i="0" u="none" strike="noStrike" kern="1200" cap="none" spc="0" normalizeH="0" baseline="0" noProof="0">
                <a:ln>
                  <a:noFill/>
                </a:ln>
                <a:solidFill>
                  <a:srgbClr val="000000"/>
                </a:solidFill>
                <a:effectLst/>
                <a:uLnTx/>
                <a:uFillTx/>
                <a:latin typeface="Alibaba PuHuiTi Medium" pitchFamily="18" charset="-122"/>
                <a:ea typeface="Alibaba PuHuiTi Medium" pitchFamily="18" charset="-122"/>
                <a:cs typeface="Alibaba PuHuiTi Medium" pitchFamily="18" charset="-122"/>
              </a:rPr>
              <a:t>实际机器人场景</a:t>
            </a:r>
            <a:endParaRPr kumimoji="0" lang="en-US" altLang="zh-CN" sz="1800" b="0" i="0" u="none" strike="noStrike" kern="1200" cap="none" spc="0" normalizeH="0" baseline="0" noProof="0" dirty="0">
              <a:ln>
                <a:noFill/>
              </a:ln>
              <a:solidFill>
                <a:srgbClr val="000000"/>
              </a:solidFill>
              <a:effectLst/>
              <a:uLnTx/>
              <a:uFillTx/>
              <a:latin typeface="Alibaba PuHuiTi Medium" pitchFamily="18" charset="-122"/>
              <a:ea typeface="Alibaba PuHuiTi Medium" pitchFamily="18" charset="-122"/>
              <a:cs typeface="Alibaba PuHuiTi Medium" pitchFamily="18" charset="-122"/>
            </a:endParaRPr>
          </a:p>
        </p:txBody>
      </p:sp>
      <p:pic>
        <p:nvPicPr>
          <p:cNvPr id="9" name="Picture 8">
            <a:extLst>
              <a:ext uri="{FF2B5EF4-FFF2-40B4-BE49-F238E27FC236}">
                <a16:creationId xmlns:a16="http://schemas.microsoft.com/office/drawing/2014/main" id="{A8CB356C-E2BF-5F48-ADE1-94B4367923CC}"/>
              </a:ext>
            </a:extLst>
          </p:cNvPr>
          <p:cNvPicPr>
            <a:picLocks noChangeAspect="1"/>
          </p:cNvPicPr>
          <p:nvPr/>
        </p:nvPicPr>
        <p:blipFill>
          <a:blip r:embed="rId3"/>
          <a:stretch>
            <a:fillRect/>
          </a:stretch>
        </p:blipFill>
        <p:spPr>
          <a:xfrm>
            <a:off x="1773669" y="5398327"/>
            <a:ext cx="3817738" cy="960219"/>
          </a:xfrm>
          <a:prstGeom prst="rect">
            <a:avLst/>
          </a:prstGeom>
        </p:spPr>
      </p:pic>
      <p:sp>
        <p:nvSpPr>
          <p:cNvPr id="23" name="内容占位符 2">
            <a:extLst>
              <a:ext uri="{FF2B5EF4-FFF2-40B4-BE49-F238E27FC236}">
                <a16:creationId xmlns:a16="http://schemas.microsoft.com/office/drawing/2014/main" id="{663CA11D-DE26-6546-95D5-85994E0EE974}"/>
              </a:ext>
            </a:extLst>
          </p:cNvPr>
          <p:cNvSpPr txBox="1">
            <a:spLocks/>
          </p:cNvSpPr>
          <p:nvPr/>
        </p:nvSpPr>
        <p:spPr>
          <a:xfrm>
            <a:off x="502442" y="2334705"/>
            <a:ext cx="984694" cy="7251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0" i="0" u="none" strike="noStrike" kern="1200" cap="none" spc="0" normalizeH="0" baseline="0" noProof="0">
                <a:ln>
                  <a:noFill/>
                </a:ln>
                <a:solidFill>
                  <a:srgbClr val="000000"/>
                </a:solidFill>
                <a:effectLst/>
                <a:uLnTx/>
                <a:uFillTx/>
                <a:latin typeface="Alibaba PuHuiTi Medium" pitchFamily="18" charset="-122"/>
                <a:ea typeface="Alibaba PuHuiTi Medium" pitchFamily="18" charset="-122"/>
                <a:cs typeface="Alibaba PuHuiTi Medium" pitchFamily="18" charset="-122"/>
              </a:rPr>
              <a:t>模拟器场景</a:t>
            </a:r>
            <a:endParaRPr kumimoji="0" lang="en-US" altLang="zh-CN" sz="1800" b="0" i="0" u="none" strike="noStrike" kern="1200" cap="none" spc="0" normalizeH="0" baseline="0" noProof="0" dirty="0">
              <a:ln>
                <a:noFill/>
              </a:ln>
              <a:solidFill>
                <a:srgbClr val="000000"/>
              </a:solidFill>
              <a:effectLst/>
              <a:uLnTx/>
              <a:uFillTx/>
              <a:latin typeface="Alibaba PuHuiTi Medium" pitchFamily="18" charset="-122"/>
              <a:ea typeface="Alibaba PuHuiTi Medium" pitchFamily="18" charset="-122"/>
              <a:cs typeface="Alibaba PuHuiTi Medium" pitchFamily="18" charset="-122"/>
            </a:endParaRPr>
          </a:p>
        </p:txBody>
      </p:sp>
      <p:pic>
        <p:nvPicPr>
          <p:cNvPr id="10" name="Picture 9">
            <a:extLst>
              <a:ext uri="{FF2B5EF4-FFF2-40B4-BE49-F238E27FC236}">
                <a16:creationId xmlns:a16="http://schemas.microsoft.com/office/drawing/2014/main" id="{DCCAE5B1-E4CC-8041-902D-211272593A98}"/>
              </a:ext>
            </a:extLst>
          </p:cNvPr>
          <p:cNvPicPr>
            <a:picLocks noChangeAspect="1"/>
          </p:cNvPicPr>
          <p:nvPr/>
        </p:nvPicPr>
        <p:blipFill>
          <a:blip r:embed="rId4"/>
          <a:stretch>
            <a:fillRect/>
          </a:stretch>
        </p:blipFill>
        <p:spPr>
          <a:xfrm>
            <a:off x="5591407" y="5397223"/>
            <a:ext cx="2872246" cy="961323"/>
          </a:xfrm>
          <a:prstGeom prst="rect">
            <a:avLst/>
          </a:prstGeom>
        </p:spPr>
      </p:pic>
    </p:spTree>
    <p:extLst>
      <p:ext uri="{BB962C8B-B14F-4D97-AF65-F5344CB8AC3E}">
        <p14:creationId xmlns:p14="http://schemas.microsoft.com/office/powerpoint/2010/main" val="1941996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模仿学习</a:t>
            </a:r>
            <a:r>
              <a:rPr lang="en-US" altLang="zh-CN" dirty="0"/>
              <a:t>(Imitation Learning)</a:t>
            </a:r>
            <a:endParaRPr lang="zh-CN" altLang="en-US" dirty="0"/>
          </a:p>
        </p:txBody>
      </p:sp>
      <p:sp>
        <p:nvSpPr>
          <p:cNvPr id="4" name="内容占位符 3">
            <a:extLst>
              <a:ext uri="{FF2B5EF4-FFF2-40B4-BE49-F238E27FC236}">
                <a16:creationId xmlns:a16="http://schemas.microsoft.com/office/drawing/2014/main" id="{EC1F4320-AA40-4D1A-B818-C8725FC7FD98}"/>
              </a:ext>
            </a:extLst>
          </p:cNvPr>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64E6A606-EA29-42B8-856F-7201C579E3DB}"/>
              </a:ext>
            </a:extLst>
          </p:cNvPr>
          <p:cNvPicPr>
            <a:picLocks noChangeAspect="1"/>
          </p:cNvPicPr>
          <p:nvPr/>
        </p:nvPicPr>
        <p:blipFill>
          <a:blip r:embed="rId2"/>
          <a:stretch>
            <a:fillRect/>
          </a:stretch>
        </p:blipFill>
        <p:spPr>
          <a:xfrm>
            <a:off x="936171" y="1114441"/>
            <a:ext cx="7347486" cy="2725146"/>
          </a:xfrm>
          <a:prstGeom prst="rect">
            <a:avLst/>
          </a:prstGeom>
        </p:spPr>
      </p:pic>
      <p:grpSp>
        <p:nvGrpSpPr>
          <p:cNvPr id="7" name="组合 6">
            <a:extLst>
              <a:ext uri="{FF2B5EF4-FFF2-40B4-BE49-F238E27FC236}">
                <a16:creationId xmlns:a16="http://schemas.microsoft.com/office/drawing/2014/main" id="{0EF388E5-E0A9-4409-B5FE-65AB46641272}"/>
              </a:ext>
            </a:extLst>
          </p:cNvPr>
          <p:cNvGrpSpPr/>
          <p:nvPr/>
        </p:nvGrpSpPr>
        <p:grpSpPr>
          <a:xfrm>
            <a:off x="732972" y="3957042"/>
            <a:ext cx="7765717" cy="2442963"/>
            <a:chOff x="259200" y="3728724"/>
            <a:chExt cx="9056711" cy="2849087"/>
          </a:xfrm>
        </p:grpSpPr>
        <p:pic>
          <p:nvPicPr>
            <p:cNvPr id="8" name="图片 7">
              <a:extLst>
                <a:ext uri="{FF2B5EF4-FFF2-40B4-BE49-F238E27FC236}">
                  <a16:creationId xmlns:a16="http://schemas.microsoft.com/office/drawing/2014/main" id="{CB87F846-D474-490D-9D73-688018454365}"/>
                </a:ext>
              </a:extLst>
            </p:cNvPr>
            <p:cNvPicPr>
              <a:picLocks noChangeAspect="1"/>
            </p:cNvPicPr>
            <p:nvPr/>
          </p:nvPicPr>
          <p:blipFill rotWithShape="1">
            <a:blip r:embed="rId3"/>
            <a:srcRect t="17682"/>
            <a:stretch/>
          </p:blipFill>
          <p:spPr>
            <a:xfrm>
              <a:off x="259200" y="4150376"/>
              <a:ext cx="8640000" cy="1927959"/>
            </a:xfrm>
            <a:prstGeom prst="rect">
              <a:avLst/>
            </a:prstGeom>
          </p:spPr>
        </p:pic>
        <p:sp>
          <p:nvSpPr>
            <p:cNvPr id="9" name="文本框 8">
              <a:extLst>
                <a:ext uri="{FF2B5EF4-FFF2-40B4-BE49-F238E27FC236}">
                  <a16:creationId xmlns:a16="http://schemas.microsoft.com/office/drawing/2014/main" id="{7F31C188-BD3C-4C68-83A9-07EDA06457B0}"/>
                </a:ext>
              </a:extLst>
            </p:cNvPr>
            <p:cNvSpPr txBox="1"/>
            <p:nvPr/>
          </p:nvSpPr>
          <p:spPr>
            <a:xfrm>
              <a:off x="809290" y="6182975"/>
              <a:ext cx="2101681"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Agent Experience</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33A77089-3C65-4282-9451-C076F9CD3718}"/>
                </a:ext>
              </a:extLst>
            </p:cNvPr>
            <p:cNvSpPr txBox="1"/>
            <p:nvPr/>
          </p:nvSpPr>
          <p:spPr>
            <a:xfrm>
              <a:off x="3648743" y="6182975"/>
              <a:ext cx="2295959"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1" u="none" strike="noStrike" kern="1200" cap="none" spc="0" normalizeH="0" baseline="0" noProof="0" dirty="0">
                  <a:ln>
                    <a:noFill/>
                  </a:ln>
                  <a:solidFill>
                    <a:srgbClr val="000000"/>
                  </a:solidFill>
                  <a:effectLst/>
                  <a:uLnTx/>
                  <a:uFillTx/>
                  <a:latin typeface="Arial"/>
                  <a:ea typeface="微软雅黑"/>
                  <a:cs typeface="+mn-cs"/>
                </a:rPr>
                <a:t>s, a, r, s’, a’</a:t>
              </a: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tuples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7A09B22F-92F8-48D2-BBFC-B839DF5683F2}"/>
                </a:ext>
              </a:extLst>
            </p:cNvPr>
            <p:cNvSpPr txBox="1"/>
            <p:nvPr/>
          </p:nvSpPr>
          <p:spPr>
            <a:xfrm>
              <a:off x="6548691" y="6182975"/>
              <a:ext cx="2767220"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Reinforcement Learning</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文本框 11">
              <a:extLst>
                <a:ext uri="{FF2B5EF4-FFF2-40B4-BE49-F238E27FC236}">
                  <a16:creationId xmlns:a16="http://schemas.microsoft.com/office/drawing/2014/main" id="{6346DA02-3875-4A1B-8E40-8CB22C03DC10}"/>
                </a:ext>
              </a:extLst>
            </p:cNvPr>
            <p:cNvSpPr txBox="1"/>
            <p:nvPr/>
          </p:nvSpPr>
          <p:spPr>
            <a:xfrm>
              <a:off x="547200" y="3728724"/>
              <a:ext cx="2649442"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Expert Demonstrations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68D4923B-F85C-4745-A8B1-F5AEF40AB11C}"/>
                </a:ext>
              </a:extLst>
            </p:cNvPr>
            <p:cNvSpPr txBox="1"/>
            <p:nvPr/>
          </p:nvSpPr>
          <p:spPr>
            <a:xfrm>
              <a:off x="3648745" y="3728724"/>
              <a:ext cx="1348277"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1" u="none" strike="noStrike" kern="1200" cap="none" spc="0" normalizeH="0" baseline="0" noProof="0" dirty="0">
                  <a:ln>
                    <a:noFill/>
                  </a:ln>
                  <a:solidFill>
                    <a:srgbClr val="000000"/>
                  </a:solidFill>
                  <a:effectLst/>
                  <a:uLnTx/>
                  <a:uFillTx/>
                  <a:latin typeface="Arial"/>
                  <a:ea typeface="微软雅黑"/>
                  <a:cs typeface="+mn-cs"/>
                </a:rPr>
                <a:t>s, a</a:t>
              </a: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pairs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376B3CA6-F4C4-4F90-8AF2-E7388FFE5741}"/>
                </a:ext>
              </a:extLst>
            </p:cNvPr>
            <p:cNvSpPr txBox="1"/>
            <p:nvPr/>
          </p:nvSpPr>
          <p:spPr>
            <a:xfrm>
              <a:off x="6548691" y="3728724"/>
              <a:ext cx="2116637"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Imitation Learning</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123927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模仿学习</a:t>
            </a:r>
            <a:r>
              <a:rPr lang="en-US" altLang="zh-CN" dirty="0"/>
              <a:t>(Imitation Learning)</a:t>
            </a:r>
            <a:endParaRPr lang="zh-CN" altLang="en-US" dirty="0"/>
          </a:p>
        </p:txBody>
      </p:sp>
      <p:sp>
        <p:nvSpPr>
          <p:cNvPr id="4" name="矩形 3">
            <a:extLst>
              <a:ext uri="{FF2B5EF4-FFF2-40B4-BE49-F238E27FC236}">
                <a16:creationId xmlns:a16="http://schemas.microsoft.com/office/drawing/2014/main" id="{63F9B8ED-D464-4BBD-843E-F1CBBA84C8C8}"/>
              </a:ext>
            </a:extLst>
          </p:cNvPr>
          <p:cNvSpPr/>
          <p:nvPr/>
        </p:nvSpPr>
        <p:spPr>
          <a:xfrm>
            <a:off x="767035" y="6353703"/>
            <a:ext cx="7498850"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hlinkClick r:id="rId2"/>
              </a:rPr>
              <a:t>https://techcrunch.com/2019/12/12/waymo-buys-latent-logic-drives-deeper-into-simulation-and-europe/</a:t>
            </a:r>
            <a:endParaRPr kumimoji="0" lang="zh-CN" altLang="en-US" sz="11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8EDFAA4B-899F-497A-82F7-298FC6152B53}"/>
              </a:ext>
            </a:extLst>
          </p:cNvPr>
          <p:cNvPicPr>
            <a:picLocks noChangeAspect="1"/>
          </p:cNvPicPr>
          <p:nvPr/>
        </p:nvPicPr>
        <p:blipFill>
          <a:blip r:embed="rId3"/>
          <a:stretch>
            <a:fillRect/>
          </a:stretch>
        </p:blipFill>
        <p:spPr>
          <a:xfrm>
            <a:off x="4877891" y="1339390"/>
            <a:ext cx="3686918" cy="2303746"/>
          </a:xfrm>
          <a:prstGeom prst="rect">
            <a:avLst/>
          </a:prstGeom>
        </p:spPr>
      </p:pic>
      <p:pic>
        <p:nvPicPr>
          <p:cNvPr id="17" name="图片 16">
            <a:extLst>
              <a:ext uri="{FF2B5EF4-FFF2-40B4-BE49-F238E27FC236}">
                <a16:creationId xmlns:a16="http://schemas.microsoft.com/office/drawing/2014/main" id="{4378B135-D989-4040-B3B4-215890A13FF1}"/>
              </a:ext>
            </a:extLst>
          </p:cNvPr>
          <p:cNvPicPr>
            <a:picLocks noChangeAspect="1"/>
          </p:cNvPicPr>
          <p:nvPr/>
        </p:nvPicPr>
        <p:blipFill>
          <a:blip r:embed="rId4"/>
          <a:stretch>
            <a:fillRect/>
          </a:stretch>
        </p:blipFill>
        <p:spPr>
          <a:xfrm>
            <a:off x="694464" y="1339389"/>
            <a:ext cx="3494447" cy="2303747"/>
          </a:xfrm>
          <a:prstGeom prst="rect">
            <a:avLst/>
          </a:prstGeom>
        </p:spPr>
      </p:pic>
      <p:pic>
        <p:nvPicPr>
          <p:cNvPr id="18" name="图片 17">
            <a:extLst>
              <a:ext uri="{FF2B5EF4-FFF2-40B4-BE49-F238E27FC236}">
                <a16:creationId xmlns:a16="http://schemas.microsoft.com/office/drawing/2014/main" id="{A35B6435-2104-4334-9D82-7241F17A18EC}"/>
              </a:ext>
            </a:extLst>
          </p:cNvPr>
          <p:cNvPicPr>
            <a:picLocks noChangeAspect="1"/>
          </p:cNvPicPr>
          <p:nvPr/>
        </p:nvPicPr>
        <p:blipFill>
          <a:blip r:embed="rId5"/>
          <a:stretch>
            <a:fillRect/>
          </a:stretch>
        </p:blipFill>
        <p:spPr>
          <a:xfrm>
            <a:off x="0" y="3941887"/>
            <a:ext cx="9144000" cy="2211572"/>
          </a:xfrm>
          <a:prstGeom prst="rect">
            <a:avLst/>
          </a:prstGeom>
        </p:spPr>
      </p:pic>
    </p:spTree>
    <p:extLst>
      <p:ext uri="{BB962C8B-B14F-4D97-AF65-F5344CB8AC3E}">
        <p14:creationId xmlns:p14="http://schemas.microsoft.com/office/powerpoint/2010/main" val="4203094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多智能体强化学习</a:t>
            </a:r>
            <a:r>
              <a:rPr lang="en-US" altLang="zh-CN" dirty="0"/>
              <a:t>(Multi-agent RL)</a:t>
            </a:r>
            <a:endParaRPr lang="zh-CN" altLang="en-US" dirty="0"/>
          </a:p>
        </p:txBody>
      </p:sp>
      <p:sp>
        <p:nvSpPr>
          <p:cNvPr id="20" name="灯片编号占位符 3">
            <a:extLst>
              <a:ext uri="{FF2B5EF4-FFF2-40B4-BE49-F238E27FC236}">
                <a16:creationId xmlns:a16="http://schemas.microsoft.com/office/drawing/2014/main" id="{EA7EE1D9-8259-491E-9BAC-945E0CA95386}"/>
              </a:ext>
            </a:extLst>
          </p:cNvPr>
          <p:cNvSpPr txBox="1">
            <a:spLocks/>
          </p:cNvSpPr>
          <p:nvPr/>
        </p:nvSpPr>
        <p:spPr>
          <a:xfrm>
            <a:off x="6457949" y="6240464"/>
            <a:ext cx="2182416" cy="206381"/>
          </a:xfrm>
          <a:prstGeom prst="rect">
            <a:avLst/>
          </a:prstGeom>
        </p:spPr>
        <p:txBody>
          <a:bodyPr vert="horz" lIns="91440" tIns="45720" rIns="91440" bIns="45720" rtlCol="0" anchor="ctr"/>
          <a:lstStyle>
            <a:defPPr>
              <a:defRPr lang="zh-CN"/>
            </a:defPPr>
            <a:lvl1pPr marL="0" algn="r" defTabSz="914400" rtl="0" eaLnBrk="1" latinLnBrk="0" hangingPunct="1">
              <a:defRPr sz="1000" b="1" kern="1200">
                <a:solidFill>
                  <a:srgbClr val="17ABE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grpSp>
        <p:nvGrpSpPr>
          <p:cNvPr id="21" name="Group 4">
            <a:extLst>
              <a:ext uri="{FF2B5EF4-FFF2-40B4-BE49-F238E27FC236}">
                <a16:creationId xmlns:a16="http://schemas.microsoft.com/office/drawing/2014/main" id="{758723C3-349F-4A52-BD7B-A961AD9E8ACA}"/>
              </a:ext>
            </a:extLst>
          </p:cNvPr>
          <p:cNvGrpSpPr/>
          <p:nvPr/>
        </p:nvGrpSpPr>
        <p:grpSpPr>
          <a:xfrm>
            <a:off x="4261843" y="1274879"/>
            <a:ext cx="4243233" cy="5287210"/>
            <a:chOff x="4261843" y="1274879"/>
            <a:chExt cx="4243233" cy="5287210"/>
          </a:xfrm>
        </p:grpSpPr>
        <p:grpSp>
          <p:nvGrpSpPr>
            <p:cNvPr id="22" name="组合 7">
              <a:extLst>
                <a:ext uri="{FF2B5EF4-FFF2-40B4-BE49-F238E27FC236}">
                  <a16:creationId xmlns:a16="http://schemas.microsoft.com/office/drawing/2014/main" id="{6DABEC7A-FEE9-4E57-8856-6D966279E420}"/>
                </a:ext>
              </a:extLst>
            </p:cNvPr>
            <p:cNvGrpSpPr/>
            <p:nvPr/>
          </p:nvGrpSpPr>
          <p:grpSpPr>
            <a:xfrm>
              <a:off x="4261843" y="1274879"/>
              <a:ext cx="4243233" cy="5287210"/>
              <a:chOff x="4272117" y="1367346"/>
              <a:chExt cx="4243233" cy="5287210"/>
            </a:xfrm>
          </p:grpSpPr>
          <p:grpSp>
            <p:nvGrpSpPr>
              <p:cNvPr id="26" name="组合 8">
                <a:extLst>
                  <a:ext uri="{FF2B5EF4-FFF2-40B4-BE49-F238E27FC236}">
                    <a16:creationId xmlns:a16="http://schemas.microsoft.com/office/drawing/2014/main" id="{E61DAC66-6DEF-4126-BE0D-FA796BA382FD}"/>
                  </a:ext>
                </a:extLst>
              </p:cNvPr>
              <p:cNvGrpSpPr/>
              <p:nvPr/>
            </p:nvGrpSpPr>
            <p:grpSpPr>
              <a:xfrm>
                <a:off x="4272117" y="1367346"/>
                <a:ext cx="4243233" cy="5287210"/>
                <a:chOff x="778073" y="1273654"/>
                <a:chExt cx="4243233" cy="5287210"/>
              </a:xfrm>
            </p:grpSpPr>
            <p:pic>
              <p:nvPicPr>
                <p:cNvPr id="29" name="图片 11">
                  <a:extLst>
                    <a:ext uri="{FF2B5EF4-FFF2-40B4-BE49-F238E27FC236}">
                      <a16:creationId xmlns:a16="http://schemas.microsoft.com/office/drawing/2014/main" id="{A4070BFD-7478-4E91-9530-BEFFEE820BAE}"/>
                    </a:ext>
                  </a:extLst>
                </p:cNvPr>
                <p:cNvPicPr>
                  <a:picLocks noChangeAspect="1"/>
                </p:cNvPicPr>
                <p:nvPr/>
              </p:nvPicPr>
              <p:blipFill>
                <a:blip r:embed="rId2"/>
                <a:stretch>
                  <a:fillRect/>
                </a:stretch>
              </p:blipFill>
              <p:spPr>
                <a:xfrm>
                  <a:off x="778073" y="1549400"/>
                  <a:ext cx="4243233" cy="4687661"/>
                </a:xfrm>
                <a:prstGeom prst="rect">
                  <a:avLst/>
                </a:prstGeom>
              </p:spPr>
            </p:pic>
            <p:sp>
              <p:nvSpPr>
                <p:cNvPr id="30" name="文本框 12">
                  <a:extLst>
                    <a:ext uri="{FF2B5EF4-FFF2-40B4-BE49-F238E27FC236}">
                      <a16:creationId xmlns:a16="http://schemas.microsoft.com/office/drawing/2014/main" id="{B7C95DB9-177C-4B01-9A51-10C74C16FDE5}"/>
                    </a:ext>
                  </a:extLst>
                </p:cNvPr>
                <p:cNvSpPr txBox="1"/>
                <p:nvPr/>
              </p:nvSpPr>
              <p:spPr>
                <a:xfrm>
                  <a:off x="2559258" y="1273654"/>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文本框 13">
                  <a:extLst>
                    <a:ext uri="{FF2B5EF4-FFF2-40B4-BE49-F238E27FC236}">
                      <a16:creationId xmlns:a16="http://schemas.microsoft.com/office/drawing/2014/main" id="{B7608B9D-4437-484B-A9F2-1DE9CE46C2A4}"/>
                    </a:ext>
                  </a:extLst>
                </p:cNvPr>
                <p:cNvSpPr txBox="1"/>
                <p:nvPr/>
              </p:nvSpPr>
              <p:spPr>
                <a:xfrm>
                  <a:off x="2649025" y="6253087"/>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27" name="矩形 9">
                <a:extLst>
                  <a:ext uri="{FF2B5EF4-FFF2-40B4-BE49-F238E27FC236}">
                    <a16:creationId xmlns:a16="http://schemas.microsoft.com/office/drawing/2014/main" id="{E73E9782-928F-487B-89CA-7E69F3622E5D}"/>
                  </a:ext>
                </a:extLst>
              </p:cNvPr>
              <p:cNvSpPr/>
              <p:nvPr/>
            </p:nvSpPr>
            <p:spPr>
              <a:xfrm>
                <a:off x="5250729" y="1659118"/>
                <a:ext cx="2328422" cy="1857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28" name="图片 10">
                <a:extLst>
                  <a:ext uri="{FF2B5EF4-FFF2-40B4-BE49-F238E27FC236}">
                    <a16:creationId xmlns:a16="http://schemas.microsoft.com/office/drawing/2014/main" id="{6AB5F9A9-A06B-4AC3-A377-386619ECCEC2}"/>
                  </a:ext>
                </a:extLst>
              </p:cNvPr>
              <p:cNvPicPr>
                <a:picLocks noChangeAspect="1"/>
              </p:cNvPicPr>
              <p:nvPr/>
            </p:nvPicPr>
            <p:blipFill>
              <a:blip r:embed="rId3"/>
              <a:stretch>
                <a:fillRect/>
              </a:stretch>
            </p:blipFill>
            <p:spPr>
              <a:xfrm>
                <a:off x="5714214" y="1860420"/>
                <a:ext cx="1216263" cy="1250890"/>
              </a:xfrm>
              <a:prstGeom prst="rect">
                <a:avLst/>
              </a:prstGeom>
            </p:spPr>
          </p:pic>
        </p:grpSp>
        <p:sp>
          <p:nvSpPr>
            <p:cNvPr id="23" name="TextBox 2">
              <a:extLst>
                <a:ext uri="{FF2B5EF4-FFF2-40B4-BE49-F238E27FC236}">
                  <a16:creationId xmlns:a16="http://schemas.microsoft.com/office/drawing/2014/main" id="{25AF9601-60E4-4D33-BE10-9539713C84BA}"/>
                </a:ext>
              </a:extLst>
            </p:cNvPr>
            <p:cNvSpPr txBox="1"/>
            <p:nvPr/>
          </p:nvSpPr>
          <p:spPr>
            <a:xfrm>
              <a:off x="4300130" y="1952090"/>
              <a:ext cx="941283"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观察    </a:t>
              </a:r>
            </a:p>
          </p:txBody>
        </p:sp>
        <p:sp>
          <p:nvSpPr>
            <p:cNvPr id="24" name="TextBox 19">
              <a:extLst>
                <a:ext uri="{FF2B5EF4-FFF2-40B4-BE49-F238E27FC236}">
                  <a16:creationId xmlns:a16="http://schemas.microsoft.com/office/drawing/2014/main" id="{CBB26A99-08B8-4489-92AC-21A1D0574833}"/>
                </a:ext>
              </a:extLst>
            </p:cNvPr>
            <p:cNvSpPr txBox="1"/>
            <p:nvPr/>
          </p:nvSpPr>
          <p:spPr>
            <a:xfrm>
              <a:off x="7592941" y="1974312"/>
              <a:ext cx="742511"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动作  </a:t>
              </a:r>
            </a:p>
          </p:txBody>
        </p:sp>
        <p:sp>
          <p:nvSpPr>
            <p:cNvPr id="25" name="TextBox 20">
              <a:extLst>
                <a:ext uri="{FF2B5EF4-FFF2-40B4-BE49-F238E27FC236}">
                  <a16:creationId xmlns:a16="http://schemas.microsoft.com/office/drawing/2014/main" id="{751F266B-5C06-416F-8D59-0ECAADD25A91}"/>
                </a:ext>
              </a:extLst>
            </p:cNvPr>
            <p:cNvSpPr txBox="1"/>
            <p:nvPr/>
          </p:nvSpPr>
          <p:spPr>
            <a:xfrm>
              <a:off x="5703940" y="3586678"/>
              <a:ext cx="543739"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grpSp>
      <p:sp>
        <p:nvSpPr>
          <p:cNvPr id="32" name="内容占位符 2">
            <a:extLst>
              <a:ext uri="{FF2B5EF4-FFF2-40B4-BE49-F238E27FC236}">
                <a16:creationId xmlns:a16="http://schemas.microsoft.com/office/drawing/2014/main" id="{23459F9A-730A-48AA-BF28-E7147ABCA330}"/>
              </a:ext>
            </a:extLst>
          </p:cNvPr>
          <p:cNvSpPr txBox="1">
            <a:spLocks/>
          </p:cNvSpPr>
          <p:nvPr/>
        </p:nvSpPr>
        <p:spPr>
          <a:xfrm>
            <a:off x="399394" y="1949447"/>
            <a:ext cx="3862450" cy="4288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AAF5"/>
              </a:buClr>
              <a:buSzPct val="88000"/>
              <a:buFont typeface="Wingdings" pitchFamily="2" charset="2"/>
              <a:buNone/>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在与环境的交互过程中学习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环境包含有不断进行学习和更新的其他智能体</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在任何一个智能体的视角下，环境是</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非稳态的（</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non-stationary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环境迁移的分布会发生改变</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3" name="图片 32">
            <a:extLst>
              <a:ext uri="{FF2B5EF4-FFF2-40B4-BE49-F238E27FC236}">
                <a16:creationId xmlns:a16="http://schemas.microsoft.com/office/drawing/2014/main" id="{3F208FFB-0CB2-4635-8C3C-2D66C40D762A}"/>
              </a:ext>
            </a:extLst>
          </p:cNvPr>
          <p:cNvPicPr>
            <a:picLocks noChangeAspect="1"/>
          </p:cNvPicPr>
          <p:nvPr/>
        </p:nvPicPr>
        <p:blipFill>
          <a:blip r:embed="rId4"/>
          <a:stretch>
            <a:fillRect/>
          </a:stretch>
        </p:blipFill>
        <p:spPr>
          <a:xfrm>
            <a:off x="4643517" y="3894455"/>
            <a:ext cx="941283" cy="860358"/>
          </a:xfrm>
          <a:prstGeom prst="rect">
            <a:avLst/>
          </a:prstGeom>
        </p:spPr>
      </p:pic>
      <p:pic>
        <p:nvPicPr>
          <p:cNvPr id="34" name="图片 33">
            <a:extLst>
              <a:ext uri="{FF2B5EF4-FFF2-40B4-BE49-F238E27FC236}">
                <a16:creationId xmlns:a16="http://schemas.microsoft.com/office/drawing/2014/main" id="{7E2CC65E-16BE-4B5C-95C9-773C42DF8F37}"/>
              </a:ext>
            </a:extLst>
          </p:cNvPr>
          <p:cNvPicPr>
            <a:picLocks noChangeAspect="1"/>
          </p:cNvPicPr>
          <p:nvPr/>
        </p:nvPicPr>
        <p:blipFill>
          <a:blip r:embed="rId4"/>
          <a:stretch>
            <a:fillRect/>
          </a:stretch>
        </p:blipFill>
        <p:spPr>
          <a:xfrm>
            <a:off x="7219133" y="3894455"/>
            <a:ext cx="941283" cy="860358"/>
          </a:xfrm>
          <a:prstGeom prst="rect">
            <a:avLst/>
          </a:prstGeom>
        </p:spPr>
      </p:pic>
      <p:pic>
        <p:nvPicPr>
          <p:cNvPr id="35" name="图片 34">
            <a:extLst>
              <a:ext uri="{FF2B5EF4-FFF2-40B4-BE49-F238E27FC236}">
                <a16:creationId xmlns:a16="http://schemas.microsoft.com/office/drawing/2014/main" id="{AAE17D9B-6C00-412A-A8D9-43F786949F72}"/>
              </a:ext>
            </a:extLst>
          </p:cNvPr>
          <p:cNvPicPr>
            <a:picLocks noChangeAspect="1"/>
          </p:cNvPicPr>
          <p:nvPr/>
        </p:nvPicPr>
        <p:blipFill>
          <a:blip r:embed="rId4"/>
          <a:stretch>
            <a:fillRect/>
          </a:stretch>
        </p:blipFill>
        <p:spPr>
          <a:xfrm>
            <a:off x="4491432" y="5340025"/>
            <a:ext cx="941283" cy="860358"/>
          </a:xfrm>
          <a:prstGeom prst="rect">
            <a:avLst/>
          </a:prstGeom>
        </p:spPr>
      </p:pic>
      <p:pic>
        <p:nvPicPr>
          <p:cNvPr id="36" name="图片 35">
            <a:extLst>
              <a:ext uri="{FF2B5EF4-FFF2-40B4-BE49-F238E27FC236}">
                <a16:creationId xmlns:a16="http://schemas.microsoft.com/office/drawing/2014/main" id="{0C8627B0-CF33-47F6-8924-AB5F84D66880}"/>
              </a:ext>
            </a:extLst>
          </p:cNvPr>
          <p:cNvPicPr>
            <a:picLocks noChangeAspect="1"/>
          </p:cNvPicPr>
          <p:nvPr/>
        </p:nvPicPr>
        <p:blipFill>
          <a:blip r:embed="rId4"/>
          <a:stretch>
            <a:fillRect/>
          </a:stretch>
        </p:blipFill>
        <p:spPr>
          <a:xfrm>
            <a:off x="7412544" y="5337382"/>
            <a:ext cx="941283" cy="860358"/>
          </a:xfrm>
          <a:prstGeom prst="rect">
            <a:avLst/>
          </a:prstGeom>
        </p:spPr>
      </p:pic>
    </p:spTree>
    <p:extLst>
      <p:ext uri="{BB962C8B-B14F-4D97-AF65-F5344CB8AC3E}">
        <p14:creationId xmlns:p14="http://schemas.microsoft.com/office/powerpoint/2010/main" val="1408002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多智能体强化学习</a:t>
            </a:r>
            <a:r>
              <a:rPr lang="en-US" altLang="zh-CN" dirty="0"/>
              <a:t>(Multi-agent RL)</a:t>
            </a:r>
            <a:endParaRPr lang="zh-CN" altLang="en-US" dirty="0"/>
          </a:p>
        </p:txBody>
      </p:sp>
      <p:sp>
        <p:nvSpPr>
          <p:cNvPr id="20" name="灯片编号占位符 3">
            <a:extLst>
              <a:ext uri="{FF2B5EF4-FFF2-40B4-BE49-F238E27FC236}">
                <a16:creationId xmlns:a16="http://schemas.microsoft.com/office/drawing/2014/main" id="{EA7EE1D9-8259-491E-9BAC-945E0CA95386}"/>
              </a:ext>
            </a:extLst>
          </p:cNvPr>
          <p:cNvSpPr txBox="1">
            <a:spLocks/>
          </p:cNvSpPr>
          <p:nvPr/>
        </p:nvSpPr>
        <p:spPr>
          <a:xfrm>
            <a:off x="6457949" y="6240464"/>
            <a:ext cx="2182416" cy="206381"/>
          </a:xfrm>
          <a:prstGeom prst="rect">
            <a:avLst/>
          </a:prstGeom>
        </p:spPr>
        <p:txBody>
          <a:bodyPr vert="horz" lIns="91440" tIns="45720" rIns="91440" bIns="45720" rtlCol="0" anchor="ctr"/>
          <a:lstStyle>
            <a:defPPr>
              <a:defRPr lang="zh-CN"/>
            </a:defPPr>
            <a:lvl1pPr marL="0" algn="r" defTabSz="914400" rtl="0" eaLnBrk="1" latinLnBrk="0" hangingPunct="1">
              <a:defRPr sz="1000" b="1" kern="1200">
                <a:solidFill>
                  <a:srgbClr val="17ABE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pic>
        <p:nvPicPr>
          <p:cNvPr id="38" name="图片 7">
            <a:extLst>
              <a:ext uri="{FF2B5EF4-FFF2-40B4-BE49-F238E27FC236}">
                <a16:creationId xmlns:a16="http://schemas.microsoft.com/office/drawing/2014/main" id="{AD725C9D-3872-483F-A419-80F54DBC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28807"/>
            <a:ext cx="4289638" cy="3843516"/>
          </a:xfrm>
          <a:prstGeom prst="rect">
            <a:avLst/>
          </a:prstGeom>
        </p:spPr>
      </p:pic>
      <p:sp>
        <p:nvSpPr>
          <p:cNvPr id="4" name="文本框 3">
            <a:extLst>
              <a:ext uri="{FF2B5EF4-FFF2-40B4-BE49-F238E27FC236}">
                <a16:creationId xmlns:a16="http://schemas.microsoft.com/office/drawing/2014/main" id="{FC403A6A-A7D2-473D-800D-B75FF3C769A7}"/>
              </a:ext>
            </a:extLst>
          </p:cNvPr>
          <p:cNvSpPr txBox="1"/>
          <p:nvPr/>
        </p:nvSpPr>
        <p:spPr>
          <a:xfrm>
            <a:off x="1182775" y="5963089"/>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双智能体对抗与合作</a:t>
            </a:r>
          </a:p>
        </p:txBody>
      </p:sp>
      <p:sp>
        <p:nvSpPr>
          <p:cNvPr id="40" name="文本框 39">
            <a:extLst>
              <a:ext uri="{FF2B5EF4-FFF2-40B4-BE49-F238E27FC236}">
                <a16:creationId xmlns:a16="http://schemas.microsoft.com/office/drawing/2014/main" id="{7A4E2238-CA96-4724-BFD2-EED17AE20DBC}"/>
              </a:ext>
            </a:extLst>
          </p:cNvPr>
          <p:cNvSpPr txBox="1"/>
          <p:nvPr/>
        </p:nvSpPr>
        <p:spPr>
          <a:xfrm>
            <a:off x="5619177" y="5963089"/>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大规模智能体战斗模拟</a:t>
            </a:r>
          </a:p>
        </p:txBody>
      </p:sp>
      <p:pic>
        <p:nvPicPr>
          <p:cNvPr id="41" name="图片 40">
            <a:extLst>
              <a:ext uri="{FF2B5EF4-FFF2-40B4-BE49-F238E27FC236}">
                <a16:creationId xmlns:a16="http://schemas.microsoft.com/office/drawing/2014/main" id="{A3E00CFF-D2D3-4287-887E-739F94028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87" y="1728660"/>
            <a:ext cx="3839029" cy="1425925"/>
          </a:xfrm>
          <a:prstGeom prst="rect">
            <a:avLst/>
          </a:prstGeom>
        </p:spPr>
      </p:pic>
      <p:pic>
        <p:nvPicPr>
          <p:cNvPr id="42" name="图片 41">
            <a:extLst>
              <a:ext uri="{FF2B5EF4-FFF2-40B4-BE49-F238E27FC236}">
                <a16:creationId xmlns:a16="http://schemas.microsoft.com/office/drawing/2014/main" id="{6B8100B9-F5EE-4B59-AD8E-2EFEE4567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849" y="3328853"/>
            <a:ext cx="2336537" cy="2343470"/>
          </a:xfrm>
          <a:prstGeom prst="rect">
            <a:avLst/>
          </a:prstGeom>
        </p:spPr>
      </p:pic>
      <p:sp>
        <p:nvSpPr>
          <p:cNvPr id="11" name="文本框 10">
            <a:extLst>
              <a:ext uri="{FF2B5EF4-FFF2-40B4-BE49-F238E27FC236}">
                <a16:creationId xmlns:a16="http://schemas.microsoft.com/office/drawing/2014/main" id="{C5668092-5F64-4C74-874F-1ABFCE43D899}"/>
              </a:ext>
            </a:extLst>
          </p:cNvPr>
          <p:cNvSpPr txBox="1"/>
          <p:nvPr/>
        </p:nvSpPr>
        <p:spPr>
          <a:xfrm>
            <a:off x="191530" y="6460492"/>
            <a:ext cx="8670108" cy="369332"/>
          </a:xfrm>
          <a:prstGeom prst="rect">
            <a:avLst/>
          </a:prstGeom>
          <a:noFill/>
        </p:spPr>
        <p:txBody>
          <a:bodyPr wrap="square">
            <a:spAutoFit/>
          </a:bodyPr>
          <a:lstStyle/>
          <a:p>
            <a:pPr algn="ctr"/>
            <a:r>
              <a:rPr lang="en-US" altLang="zh-CN" sz="900" dirty="0" err="1">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Leibo</a:t>
            </a: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Joel Z., et al. Multi-agent Reinforcement Learning in Sequential Social Dilemmas. AAMAS 2017.</a:t>
            </a:r>
          </a:p>
          <a:p>
            <a:pPr algn="ct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Lianmin Zheng, et al. </a:t>
            </a:r>
            <a:r>
              <a:rPr lang="en-US" altLang="zh-CN" sz="900" dirty="0" err="1">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Magent</a:t>
            </a: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 many-agent reinforcement learning platform for artificial collective intelligence. NIPS17 &amp; AAAI18.</a:t>
            </a:r>
            <a:endParaRPr lang="zh-CN" altLang="en-US"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30946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2A10262-039A-48FB-88F3-E0D3CA37255F}"/>
              </a:ext>
            </a:extLst>
          </p:cNvPr>
          <p:cNvSpPr>
            <a:spLocks noGrp="1"/>
          </p:cNvSpPr>
          <p:nvPr>
            <p:ph type="sldNum" sz="quarter" idx="12"/>
          </p:nvPr>
        </p:nvSpPr>
        <p:spPr/>
        <p:txBody>
          <a:bodyPr/>
          <a:lstStyle/>
          <a:p>
            <a:fld id="{5DD3DB80-B894-403A-B48E-6FDC1A72010E}" type="slidenum">
              <a:rPr lang="zh-CN" altLang="en-US" smtClean="0"/>
              <a:t>46</a:t>
            </a:fld>
            <a:endParaRPr lang="zh-CN" altLang="en-US" dirty="0"/>
          </a:p>
        </p:txBody>
      </p:sp>
      <p:sp>
        <p:nvSpPr>
          <p:cNvPr id="4" name="标题 3">
            <a:extLst>
              <a:ext uri="{FF2B5EF4-FFF2-40B4-BE49-F238E27FC236}">
                <a16:creationId xmlns:a16="http://schemas.microsoft.com/office/drawing/2014/main" id="{A1589736-95B9-45E6-AD2C-CF2567B05068}"/>
              </a:ext>
            </a:extLst>
          </p:cNvPr>
          <p:cNvSpPr>
            <a:spLocks noGrp="1"/>
          </p:cNvSpPr>
          <p:nvPr>
            <p:ph type="title"/>
          </p:nvPr>
        </p:nvSpPr>
        <p:spPr/>
        <p:txBody>
          <a:bodyPr/>
          <a:lstStyle/>
          <a:p>
            <a:r>
              <a:rPr lang="zh-CN" altLang="en-US" dirty="0"/>
              <a:t>强化学习的落地场景</a:t>
            </a:r>
          </a:p>
        </p:txBody>
      </p:sp>
      <p:sp>
        <p:nvSpPr>
          <p:cNvPr id="5" name="内容占位符 4">
            <a:extLst>
              <a:ext uri="{FF2B5EF4-FFF2-40B4-BE49-F238E27FC236}">
                <a16:creationId xmlns:a16="http://schemas.microsoft.com/office/drawing/2014/main" id="{549D3D9A-86A9-48C1-B42A-C161451D5884}"/>
              </a:ext>
            </a:extLst>
          </p:cNvPr>
          <p:cNvSpPr>
            <a:spLocks noGrp="1"/>
          </p:cNvSpPr>
          <p:nvPr>
            <p:ph sz="quarter" idx="13"/>
          </p:nvPr>
        </p:nvSpPr>
        <p:spPr>
          <a:xfrm>
            <a:off x="694464" y="1473200"/>
            <a:ext cx="3050222" cy="4664075"/>
          </a:xfrm>
        </p:spPr>
        <p:txBody>
          <a:bodyPr>
            <a:normAutofit fontScale="92500" lnSpcReduction="10000"/>
          </a:bodyPr>
          <a:lstStyle/>
          <a:p>
            <a:r>
              <a:rPr lang="zh-CN" altLang="en-US" sz="2400" dirty="0"/>
              <a:t>无人驾驶</a:t>
            </a:r>
            <a:endParaRPr lang="en-US" altLang="zh-CN" sz="2400" dirty="0"/>
          </a:p>
          <a:p>
            <a:r>
              <a:rPr lang="zh-CN" altLang="en-US" sz="2400" dirty="0"/>
              <a:t>游戏</a:t>
            </a:r>
            <a:r>
              <a:rPr lang="en-US" altLang="zh-CN" sz="2400" dirty="0"/>
              <a:t>AI</a:t>
            </a:r>
          </a:p>
          <a:p>
            <a:r>
              <a:rPr lang="zh-CN" altLang="en-US" sz="2400" dirty="0"/>
              <a:t>交通灯调度</a:t>
            </a:r>
            <a:endParaRPr lang="en-US" altLang="zh-CN" sz="2400" dirty="0"/>
          </a:p>
          <a:p>
            <a:r>
              <a:rPr lang="zh-CN" altLang="en-US" sz="2400" dirty="0"/>
              <a:t>网约车派单</a:t>
            </a:r>
            <a:endParaRPr lang="en-US" altLang="zh-CN" sz="2400" dirty="0"/>
          </a:p>
          <a:p>
            <a:r>
              <a:rPr lang="zh-CN" altLang="en-US" sz="2400" dirty="0"/>
              <a:t>组合优化</a:t>
            </a:r>
            <a:endParaRPr lang="en-US" altLang="zh-CN" sz="2400" dirty="0"/>
          </a:p>
          <a:p>
            <a:r>
              <a:rPr lang="zh-CN" altLang="en-US" sz="2400" dirty="0"/>
              <a:t>推荐搜索系统</a:t>
            </a:r>
            <a:endParaRPr lang="en-US" altLang="zh-CN" sz="2400" dirty="0"/>
          </a:p>
          <a:p>
            <a:r>
              <a:rPr lang="zh-CN" altLang="en-US" sz="2400" dirty="0"/>
              <a:t>数据中心节能优化</a:t>
            </a:r>
            <a:endParaRPr lang="en-US" altLang="zh-CN" sz="2400" dirty="0"/>
          </a:p>
          <a:p>
            <a:r>
              <a:rPr lang="zh-CN" altLang="en-US" sz="2400" dirty="0"/>
              <a:t>对话系统</a:t>
            </a:r>
            <a:endParaRPr lang="en-US" altLang="zh-CN" sz="2400" dirty="0"/>
          </a:p>
          <a:p>
            <a:r>
              <a:rPr lang="zh-CN" altLang="en-US" sz="2400" dirty="0"/>
              <a:t>机器人控制</a:t>
            </a:r>
            <a:endParaRPr lang="en-US" altLang="zh-CN" sz="2400" dirty="0"/>
          </a:p>
          <a:p>
            <a:r>
              <a:rPr lang="zh-CN" altLang="en-US" sz="2400" dirty="0"/>
              <a:t>路由选路</a:t>
            </a:r>
            <a:endParaRPr lang="en-US" altLang="zh-CN" sz="2400" dirty="0"/>
          </a:p>
          <a:p>
            <a:r>
              <a:rPr lang="zh-CN" altLang="en-US" sz="2400" dirty="0"/>
              <a:t>工业互联网场景</a:t>
            </a:r>
            <a:endParaRPr lang="en-US" altLang="zh-CN" sz="2400" dirty="0"/>
          </a:p>
          <a:p>
            <a:r>
              <a:rPr lang="en-US" altLang="zh-CN" sz="2400" dirty="0"/>
              <a:t>…</a:t>
            </a:r>
            <a:endParaRPr lang="zh-CN" altLang="en-US" sz="2400" dirty="0"/>
          </a:p>
        </p:txBody>
      </p:sp>
      <p:pic>
        <p:nvPicPr>
          <p:cNvPr id="7" name="图片 6">
            <a:extLst>
              <a:ext uri="{FF2B5EF4-FFF2-40B4-BE49-F238E27FC236}">
                <a16:creationId xmlns:a16="http://schemas.microsoft.com/office/drawing/2014/main" id="{B4812916-C08B-40B1-8A03-791045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879" y="1427122"/>
            <a:ext cx="4426857" cy="4426857"/>
          </a:xfrm>
          <a:prstGeom prst="rect">
            <a:avLst/>
          </a:prstGeom>
        </p:spPr>
      </p:pic>
    </p:spTree>
    <p:extLst>
      <p:ext uri="{BB962C8B-B14F-4D97-AF65-F5344CB8AC3E}">
        <p14:creationId xmlns:p14="http://schemas.microsoft.com/office/powerpoint/2010/main" val="15586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47</a:t>
            </a:fld>
            <a:endParaRPr lang="zh-CN" altLang="en-US" dirty="0"/>
          </a:p>
        </p:txBody>
      </p:sp>
      <p:sp>
        <p:nvSpPr>
          <p:cNvPr id="2" name="标题 1"/>
          <p:cNvSpPr>
            <a:spLocks noGrp="1"/>
          </p:cNvSpPr>
          <p:nvPr>
            <p:ph type="title"/>
          </p:nvPr>
        </p:nvSpPr>
        <p:spPr>
          <a:xfrm>
            <a:off x="681738" y="411155"/>
            <a:ext cx="8137922" cy="617545"/>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总结强化</a:t>
            </a:r>
            <a:r>
              <a:rPr lang="zh-CN" altLang="en-US" dirty="0"/>
              <a:t>学习技术发展与落地挑战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文本占位符 3"/>
          <p:cNvSpPr txBox="1"/>
          <p:nvPr/>
        </p:nvSpPr>
        <p:spPr>
          <a:xfrm>
            <a:off x="502284" y="1309181"/>
            <a:ext cx="2439699"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强化学习做什么</a:t>
            </a:r>
          </a:p>
        </p:txBody>
      </p:sp>
      <p:sp>
        <p:nvSpPr>
          <p:cNvPr id="8" name="内容占位符 2"/>
          <p:cNvSpPr txBox="1"/>
          <p:nvPr/>
        </p:nvSpPr>
        <p:spPr>
          <a:xfrm>
            <a:off x="502285" y="1873063"/>
            <a:ext cx="8138160" cy="8869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序列型决策任务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做完一切事情，而不仅仅是一个辅助的角色</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占位符 3"/>
          <p:cNvSpPr txBox="1"/>
          <p:nvPr/>
        </p:nvSpPr>
        <p:spPr>
          <a:xfrm>
            <a:off x="517525" y="2888285"/>
            <a:ext cx="2798882"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强化学习的技术发展</a:t>
            </a:r>
          </a:p>
        </p:txBody>
      </p:sp>
      <p:sp>
        <p:nvSpPr>
          <p:cNvPr id="7" name="内容占位符 2"/>
          <p:cNvSpPr txBox="1"/>
          <p:nvPr/>
        </p:nvSpPr>
        <p:spPr>
          <a:xfrm>
            <a:off x="496541" y="3468914"/>
            <a:ext cx="8138160" cy="12080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NIPS workshop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论文开启了深度强化学习时代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目前深度强化学习方法已经可以解决部分序列决策任务，但距离真正普及还有很长的路要走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占位符 3">
            <a:extLst>
              <a:ext uri="{FF2B5EF4-FFF2-40B4-BE49-F238E27FC236}">
                <a16:creationId xmlns:a16="http://schemas.microsoft.com/office/drawing/2014/main" id="{9EA3AFC4-7A11-410B-A24B-089F72B753AC}"/>
              </a:ext>
            </a:extLst>
          </p:cNvPr>
          <p:cNvSpPr txBox="1"/>
          <p:nvPr/>
        </p:nvSpPr>
        <p:spPr>
          <a:xfrm>
            <a:off x="535417" y="4752192"/>
            <a:ext cx="2780990"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强化学习的落地挑战</a:t>
            </a:r>
          </a:p>
        </p:txBody>
      </p:sp>
      <p:sp>
        <p:nvSpPr>
          <p:cNvPr id="11" name="内容占位符 2">
            <a:extLst>
              <a:ext uri="{FF2B5EF4-FFF2-40B4-BE49-F238E27FC236}">
                <a16:creationId xmlns:a16="http://schemas.microsoft.com/office/drawing/2014/main" id="{E3ECAF12-9458-43FD-9D41-6C35122534B7}"/>
              </a:ext>
            </a:extLst>
          </p:cNvPr>
          <p:cNvSpPr txBox="1"/>
          <p:nvPr/>
        </p:nvSpPr>
        <p:spPr>
          <a:xfrm>
            <a:off x="508913" y="5263070"/>
            <a:ext cx="8138160" cy="13790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决策权力交给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，人对</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有更高的要求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强化学习技术人才短缺，决策场景千变万化，并不统一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当前强化学习算法对数据和算力的极大需求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3295553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75200"/>
            <a:ext cx="8137922" cy="553500"/>
          </a:xfrm>
        </p:spPr>
        <p:txBody>
          <a:bodyPr/>
          <a:lstStyle/>
          <a:p>
            <a:r>
              <a:rPr lang="zh-CN" altLang="en-US" dirty="0"/>
              <a:t>课程大纲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1" name="矩形 10">
            <a:extLst>
              <a:ext uri="{FF2B5EF4-FFF2-40B4-BE49-F238E27FC236}">
                <a16:creationId xmlns:a16="http://schemas.microsoft.com/office/drawing/2014/main" id="{C4296DFD-E508-42FA-958A-3E7E11E25FD0}"/>
              </a:ext>
            </a:extLst>
          </p:cNvPr>
          <p:cNvSpPr/>
          <p:nvPr/>
        </p:nvSpPr>
        <p:spPr>
          <a:xfrm>
            <a:off x="4574342" y="1375401"/>
            <a:ext cx="4107305" cy="44716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endParaRPr>
          </a:p>
        </p:txBody>
      </p:sp>
      <p:sp>
        <p:nvSpPr>
          <p:cNvPr id="12" name="矩形 11">
            <a:extLst>
              <a:ext uri="{FF2B5EF4-FFF2-40B4-BE49-F238E27FC236}">
                <a16:creationId xmlns:a16="http://schemas.microsoft.com/office/drawing/2014/main" id="{41524147-056F-43D7-83E9-6329A912AA9F}"/>
              </a:ext>
            </a:extLst>
          </p:cNvPr>
          <p:cNvSpPr/>
          <p:nvPr/>
        </p:nvSpPr>
        <p:spPr>
          <a:xfrm>
            <a:off x="389744" y="1375401"/>
            <a:ext cx="4107305" cy="4471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endParaRPr>
          </a:p>
        </p:txBody>
      </p:sp>
      <p:sp>
        <p:nvSpPr>
          <p:cNvPr id="13" name="内容占位符 3">
            <a:extLst>
              <a:ext uri="{FF2B5EF4-FFF2-40B4-BE49-F238E27FC236}">
                <a16:creationId xmlns:a16="http://schemas.microsoft.com/office/drawing/2014/main" id="{35F314D7-0FDD-4D89-AF44-585DD2B76D8D}"/>
              </a:ext>
            </a:extLst>
          </p:cNvPr>
          <p:cNvSpPr txBox="1">
            <a:spLocks/>
          </p:cNvSpPr>
          <p:nvPr/>
        </p:nvSpPr>
        <p:spPr>
          <a:xfrm>
            <a:off x="550129" y="2161303"/>
            <a:ext cx="3886200" cy="383329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buFont typeface="+mj-lt"/>
              <a:buAutoNum type="arabicPeriod"/>
            </a:pPr>
            <a:r>
              <a:rPr lang="zh-CN" altLang="en-US" sz="2400" dirty="0">
                <a:ea typeface="阿里巴巴普惠体 R" panose="00020600040101010101"/>
              </a:rPr>
              <a:t>强化学习、探索与利用</a:t>
            </a:r>
            <a:endParaRPr lang="en-US" altLang="zh-CN" sz="2400" dirty="0">
              <a:ea typeface="阿里巴巴普惠体 R" panose="00020600040101010101"/>
            </a:endParaRPr>
          </a:p>
          <a:p>
            <a:pPr marL="514350" indent="-514350">
              <a:buFont typeface="+mj-lt"/>
              <a:buAutoNum type="arabicPeriod"/>
            </a:pPr>
            <a:r>
              <a:rPr lang="en-US" sz="2400" dirty="0">
                <a:ea typeface="阿里巴巴普惠体 R" panose="00020600040101010101"/>
              </a:rPr>
              <a:t>MDP</a:t>
            </a:r>
            <a:r>
              <a:rPr lang="zh-CN" altLang="en-US" sz="2400" dirty="0">
                <a:ea typeface="阿里巴巴普惠体 R" panose="00020600040101010101"/>
              </a:rPr>
              <a:t>和动态规划</a:t>
            </a:r>
            <a:endParaRPr lang="en-US"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值函数估计</a:t>
            </a:r>
            <a:endParaRPr lang="en-US" sz="18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无模型控制方法</a:t>
            </a:r>
            <a:endParaRPr lang="en-US"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参数化的值函数和策略</a:t>
            </a:r>
            <a:endParaRPr lang="en-US"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规划与学习</a:t>
            </a:r>
            <a:endParaRPr lang="en-US"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深度强化学习价值方法</a:t>
            </a:r>
            <a:endParaRPr lang="en-US"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深度强化学习策略方法</a:t>
            </a:r>
            <a:endParaRPr lang="en-US" altLang="zh-CN" sz="2400" dirty="0">
              <a:ea typeface="阿里巴巴普惠体 R" panose="00020600040101010101"/>
            </a:endParaRPr>
          </a:p>
        </p:txBody>
      </p:sp>
      <p:sp>
        <p:nvSpPr>
          <p:cNvPr id="14" name="内容占位符 4">
            <a:extLst>
              <a:ext uri="{FF2B5EF4-FFF2-40B4-BE49-F238E27FC236}">
                <a16:creationId xmlns:a16="http://schemas.microsoft.com/office/drawing/2014/main" id="{6D3298F2-5082-4464-B494-69D8F2C400B7}"/>
              </a:ext>
            </a:extLst>
          </p:cNvPr>
          <p:cNvSpPr txBox="1">
            <a:spLocks/>
          </p:cNvSpPr>
          <p:nvPr/>
        </p:nvSpPr>
        <p:spPr>
          <a:xfrm>
            <a:off x="4629150" y="2161303"/>
            <a:ext cx="4190510" cy="389325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ea typeface="阿里巴巴普惠体 R" panose="00020600040101010101"/>
              </a:rPr>
              <a:t>  9. </a:t>
            </a:r>
            <a:r>
              <a:rPr lang="zh-CN" altLang="en-US" sz="2400" dirty="0">
                <a:ea typeface="阿里巴巴普惠体 R" panose="00020600040101010101"/>
              </a:rPr>
              <a:t>基于模型的深度强化学习</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10. </a:t>
            </a:r>
            <a:r>
              <a:rPr lang="zh-CN" altLang="en-US" sz="2400" dirty="0">
                <a:ea typeface="阿里巴巴普惠体 R" panose="00020600040101010101"/>
              </a:rPr>
              <a:t>离线强化学习</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11. </a:t>
            </a:r>
            <a:r>
              <a:rPr lang="zh-CN" altLang="en-US" sz="2400" dirty="0">
                <a:ea typeface="阿里巴巴普惠体 R" panose="00020600040101010101"/>
              </a:rPr>
              <a:t>模仿学习</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12. </a:t>
            </a:r>
            <a:r>
              <a:rPr lang="zh-CN" altLang="en-US" sz="2400" dirty="0">
                <a:ea typeface="阿里巴巴普惠体 R" panose="00020600040101010101"/>
              </a:rPr>
              <a:t>参数化动作空间</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13. </a:t>
            </a:r>
            <a:r>
              <a:rPr lang="zh-CN" altLang="en-US" sz="2400" dirty="0">
                <a:ea typeface="阿里巴巴普惠体 R" panose="00020600040101010101"/>
              </a:rPr>
              <a:t>多智能体强化学习基础</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14. </a:t>
            </a:r>
            <a:r>
              <a:rPr lang="zh-CN" altLang="en-US" sz="2400" dirty="0">
                <a:ea typeface="阿里巴巴普惠体 R" panose="00020600040101010101"/>
              </a:rPr>
              <a:t>多智能体强化学习前沿</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15. </a:t>
            </a:r>
            <a:r>
              <a:rPr lang="zh-CN" altLang="en-US" sz="2400" dirty="0">
                <a:ea typeface="阿里巴巴普惠体 R" panose="00020600040101010101"/>
              </a:rPr>
              <a:t>强化学习的应用</a:t>
            </a:r>
            <a:endParaRPr lang="en-US" altLang="zh-CN" sz="2400" dirty="0">
              <a:ea typeface="阿里巴巴普惠体 R" panose="00020600040101010101"/>
            </a:endParaRPr>
          </a:p>
          <a:p>
            <a:pPr marL="0" indent="0">
              <a:buFont typeface="Arial" panose="020B0604020202020204" pitchFamily="34" charset="0"/>
              <a:buNone/>
            </a:pPr>
            <a:r>
              <a:rPr lang="en-US" altLang="zh-CN" sz="2400" dirty="0">
                <a:ea typeface="阿里巴巴普惠体 R" panose="00020600040101010101"/>
              </a:rPr>
              <a:t>16. </a:t>
            </a:r>
            <a:r>
              <a:rPr lang="zh-CN" altLang="en-US" sz="2400" dirty="0">
                <a:ea typeface="阿里巴巴普惠体 R" panose="00020600040101010101"/>
              </a:rPr>
              <a:t>技术交流与回顾</a:t>
            </a:r>
            <a:endParaRPr lang="en-US" altLang="zh-CN" sz="2400" dirty="0">
              <a:ea typeface="阿里巴巴普惠体 R" panose="00020600040101010101"/>
            </a:endParaRPr>
          </a:p>
        </p:txBody>
      </p:sp>
      <p:sp>
        <p:nvSpPr>
          <p:cNvPr id="15" name="矩形 14">
            <a:extLst>
              <a:ext uri="{FF2B5EF4-FFF2-40B4-BE49-F238E27FC236}">
                <a16:creationId xmlns:a16="http://schemas.microsoft.com/office/drawing/2014/main" id="{7922843E-8B2C-474B-B4E6-1BF440AA651B}"/>
              </a:ext>
            </a:extLst>
          </p:cNvPr>
          <p:cNvSpPr/>
          <p:nvPr/>
        </p:nvSpPr>
        <p:spPr>
          <a:xfrm>
            <a:off x="902675" y="1397001"/>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rPr>
              <a:t>强化学习基础部分</a:t>
            </a:r>
          </a:p>
        </p:txBody>
      </p:sp>
      <p:sp>
        <p:nvSpPr>
          <p:cNvPr id="16" name="矩形 15">
            <a:extLst>
              <a:ext uri="{FF2B5EF4-FFF2-40B4-BE49-F238E27FC236}">
                <a16:creationId xmlns:a16="http://schemas.microsoft.com/office/drawing/2014/main" id="{90C5F941-010B-4E6A-B42B-E0A68B592CA6}"/>
              </a:ext>
            </a:extLst>
          </p:cNvPr>
          <p:cNvSpPr/>
          <p:nvPr/>
        </p:nvSpPr>
        <p:spPr>
          <a:xfrm>
            <a:off x="5400966" y="1397001"/>
            <a:ext cx="264687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rPr>
              <a:t>强化学习前沿部分</a:t>
            </a:r>
          </a:p>
        </p:txBody>
      </p:sp>
    </p:spTree>
    <p:extLst>
      <p:ext uri="{BB962C8B-B14F-4D97-AF65-F5344CB8AC3E}">
        <p14:creationId xmlns:p14="http://schemas.microsoft.com/office/powerpoint/2010/main" val="18371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4112"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a:latin typeface="阿里巴巴普惠体 B" panose="00020600040101010101" pitchFamily="18" charset="-122"/>
                <a:ea typeface="阿里巴巴普惠体 B" panose="00020600040101010101" pitchFamily="18" charset="-122"/>
                <a:cs typeface="阿里巴巴普惠体 B" panose="00020600040101010101" pitchFamily="18" charset="-122"/>
              </a:rPr>
              <a:t>探索与利用</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DBED3DF7-FB71-425D-AFE0-12D254584D68}"/>
              </a:ext>
            </a:extLst>
          </p:cNvPr>
          <p:cNvSpPr txBox="1"/>
          <p:nvPr/>
        </p:nvSpPr>
        <p:spPr>
          <a:xfrm>
            <a:off x="2317728" y="491462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讲师：张伟楠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050" name="Picture 2">
            <a:extLst>
              <a:ext uri="{FF2B5EF4-FFF2-40B4-BE49-F238E27FC236}">
                <a16:creationId xmlns:a16="http://schemas.microsoft.com/office/drawing/2014/main" id="{804B6251-D75D-4AA7-8111-1EBB7B3076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6856" y="1268692"/>
            <a:ext cx="7136027" cy="18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678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85776"/>
            <a:ext cx="8137922" cy="542924"/>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课程评分机制</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2" y="1319430"/>
            <a:ext cx="8317217" cy="51274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没有笔试</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notebook</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代码小作业（</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每个小作业包括代码填空和问答题，可能会包含探索性小课题</a:t>
            </a:r>
            <a:endPar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掌握强化学习基础知识的原理，并通过编程获得实践经验</a:t>
            </a:r>
            <a:endPar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buClr>
                <a:srgbClr val="29AAF5"/>
              </a:buClr>
              <a:defRPr/>
            </a:pPr>
            <a:r>
              <a:rPr lang="en-US" altLang="zh-CN" sz="1800" dirty="0">
                <a:solidFill>
                  <a:srgbClr val="000000"/>
                </a:solidFill>
                <a:ea typeface="阿里巴巴普惠体 R" panose="00020600040101010101" pitchFamily="18" charset="-122"/>
              </a:rPr>
              <a:t>1</a:t>
            </a:r>
            <a:r>
              <a:rPr lang="zh-CN" altLang="en-US" sz="1800" dirty="0">
                <a:solidFill>
                  <a:srgbClr val="000000"/>
                </a:solidFill>
                <a:ea typeface="阿里巴巴普惠体 R" panose="00020600040101010101" pitchFamily="18" charset="-122"/>
              </a:rPr>
              <a:t>个大作业（第</a:t>
            </a:r>
            <a:r>
              <a:rPr lang="en-US" altLang="zh-CN" sz="1800" dirty="0">
                <a:solidFill>
                  <a:srgbClr val="000000"/>
                </a:solidFill>
                <a:ea typeface="阿里巴巴普惠体 R" panose="00020600040101010101" pitchFamily="18" charset="-122"/>
              </a:rPr>
              <a:t>6</a:t>
            </a:r>
            <a:r>
              <a:rPr lang="zh-CN" altLang="en-US" sz="1800" dirty="0">
                <a:solidFill>
                  <a:srgbClr val="000000"/>
                </a:solidFill>
                <a:ea typeface="阿里巴巴普惠体 R" panose="00020600040101010101" pitchFamily="18" charset="-122"/>
              </a:rPr>
              <a:t>周给出，</a:t>
            </a:r>
            <a:r>
              <a:rPr lang="en-US" altLang="zh-CN" sz="1800" dirty="0">
                <a:solidFill>
                  <a:srgbClr val="000000"/>
                </a:solidFill>
                <a:ea typeface="阿里巴巴普惠体 R" panose="00020600040101010101" pitchFamily="18" charset="-122"/>
              </a:rPr>
              <a:t>30%</a:t>
            </a:r>
            <a:r>
              <a:rPr lang="zh-CN" altLang="en-US" sz="1800" dirty="0">
                <a:solidFill>
                  <a:srgbClr val="000000"/>
                </a:solidFill>
                <a:ea typeface="阿里巴巴普惠体 R" panose="00020600040101010101" pitchFamily="18" charset="-122"/>
              </a:rPr>
              <a:t>）</a:t>
            </a:r>
            <a:endParaRPr lang="en-US" altLang="zh-CN" sz="1800" dirty="0">
              <a:solidFill>
                <a:srgbClr val="000000"/>
              </a:solidFill>
              <a:ea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在几个大方向上选择一个方向（去年：</a:t>
            </a:r>
            <a:r>
              <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Imitation Learning</a:t>
            </a: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MARL</a:t>
            </a: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err="1">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GoRL</a:t>
            </a: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以探索创新为主，并不要求性能打榜，最终产出</a:t>
            </a:r>
            <a:r>
              <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页的</a:t>
            </a:r>
            <a:r>
              <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mini paper</a:t>
            </a: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（及附件和代码）</a:t>
            </a:r>
            <a:endParaRPr lang="en-US" altLang="zh-CN"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buClr>
                <a:srgbClr val="29AAF5"/>
              </a:buClr>
              <a:defRPr/>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答辩展示（第</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周，</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）：展示大作业的研究问题、采用的模型、实验结果</a:t>
            </a:r>
            <a:endPar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buClr>
                <a:srgbClr val="29AAF5"/>
              </a:buClr>
              <a:defRPr/>
            </a:pPr>
            <a:r>
              <a:rPr lang="zh-CN" altLang="en-US" sz="1800" dirty="0">
                <a:solidFill>
                  <a:srgbClr val="000000"/>
                </a:solidFill>
                <a:ea typeface="阿里巴巴普惠体 R" panose="00020600040101010101" pitchFamily="18" charset="-122"/>
              </a:rPr>
              <a:t>出勤（</a:t>
            </a:r>
            <a:r>
              <a:rPr lang="en-US" altLang="zh-CN" sz="1800" dirty="0">
                <a:solidFill>
                  <a:srgbClr val="000000"/>
                </a:solidFill>
                <a:ea typeface="阿里巴巴普惠体 R" panose="00020600040101010101" pitchFamily="18" charset="-122"/>
              </a:rPr>
              <a:t>10%</a:t>
            </a:r>
            <a:r>
              <a:rPr lang="zh-CN" altLang="en-US" sz="1800" dirty="0">
                <a:solidFill>
                  <a:srgbClr val="000000"/>
                </a:solidFill>
                <a:ea typeface="阿里巴巴普惠体 R" panose="00020600040101010101" pitchFamily="18" charset="-122"/>
              </a:rPr>
              <a:t>）</a:t>
            </a:r>
            <a:endParaRPr lang="en-US" altLang="zh-CN" sz="1800" dirty="0">
              <a:solidFill>
                <a:srgbClr val="000000"/>
              </a:solidFill>
              <a:ea typeface="阿里巴巴普惠体 R" panose="00020600040101010101" pitchFamily="18" charset="-122"/>
            </a:endParaRPr>
          </a:p>
        </p:txBody>
      </p:sp>
    </p:spTree>
    <p:extLst>
      <p:ext uri="{BB962C8B-B14F-4D97-AF65-F5344CB8AC3E}">
        <p14:creationId xmlns:p14="http://schemas.microsoft.com/office/powerpoint/2010/main" val="79213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4480C692-B31A-0344-BFAA-BF8D473C02A8}"/>
              </a:ext>
            </a:extLst>
          </p:cNvPr>
          <p:cNvSpPr>
            <a:spLocks noGrp="1"/>
          </p:cNvSpPr>
          <p:nvPr>
            <p:ph type="sldNum" sz="quarter" idx="19"/>
          </p:nvPr>
        </p:nvSpPr>
        <p:spPr/>
        <p:txBody>
          <a:bodyPr/>
          <a:lstStyle/>
          <a:p>
            <a:fld id="{5DD3DB80-B894-403A-B48E-6FDC1A72010E}" type="slidenum">
              <a:rPr lang="zh-CN" altLang="en-US" smtClean="0"/>
              <a:pPr/>
              <a:t>50</a:t>
            </a:fld>
            <a:endParaRPr lang="zh-CN" altLang="en-US" dirty="0"/>
          </a:p>
        </p:txBody>
      </p:sp>
      <p:sp>
        <p:nvSpPr>
          <p:cNvPr id="11" name="文本占位符 1">
            <a:extLst>
              <a:ext uri="{FF2B5EF4-FFF2-40B4-BE49-F238E27FC236}">
                <a16:creationId xmlns:a16="http://schemas.microsoft.com/office/drawing/2014/main" id="{3296A87F-F951-AE48-9C79-1BD310D19200}"/>
              </a:ext>
            </a:extLst>
          </p:cNvPr>
          <p:cNvSpPr>
            <a:spLocks noGrp="1"/>
          </p:cNvSpPr>
          <p:nvPr>
            <p:ph type="body" idx="1"/>
          </p:nvPr>
        </p:nvSpPr>
        <p:spPr>
          <a:xfrm>
            <a:off x="5199300" y="2036916"/>
            <a:ext cx="3441065" cy="407781"/>
          </a:xfrm>
        </p:spPr>
        <p:txBody>
          <a:bodyPr anchor="ctr" anchorCtr="0">
            <a:normAutofit lnSpcReduction="10000"/>
          </a:bodyPr>
          <a:lstStyle/>
          <a:p>
            <a:pPr algn="l"/>
            <a:r>
              <a:rPr kumimoji="1" lang="zh-CN" altLang="en-US"/>
              <a:t>探索与利用</a:t>
            </a:r>
            <a:endParaRPr kumimoji="1" lang="zh-CN" altLang="en-US" dirty="0"/>
          </a:p>
        </p:txBody>
      </p:sp>
      <p:sp>
        <p:nvSpPr>
          <p:cNvPr id="12" name="文本占位符 2">
            <a:extLst>
              <a:ext uri="{FF2B5EF4-FFF2-40B4-BE49-F238E27FC236}">
                <a16:creationId xmlns:a16="http://schemas.microsoft.com/office/drawing/2014/main" id="{5724F0BF-53A1-8C4C-AD42-0E17F053D77A}"/>
              </a:ext>
            </a:extLst>
          </p:cNvPr>
          <p:cNvSpPr>
            <a:spLocks noGrp="1"/>
          </p:cNvSpPr>
          <p:nvPr>
            <p:ph type="body" idx="12"/>
          </p:nvPr>
        </p:nvSpPr>
        <p:spPr>
          <a:xfrm>
            <a:off x="4428196" y="2002626"/>
            <a:ext cx="636022" cy="407781"/>
          </a:xfrm>
        </p:spPr>
        <p:txBody>
          <a:bodyPr/>
          <a:lstStyle/>
          <a:p>
            <a:r>
              <a:rPr kumimoji="1" lang="en-US" altLang="zh-CN" dirty="0"/>
              <a:t>01</a:t>
            </a:r>
            <a:endParaRPr kumimoji="1" lang="zh-CN" altLang="en-US" dirty="0"/>
          </a:p>
        </p:txBody>
      </p:sp>
      <p:sp>
        <p:nvSpPr>
          <p:cNvPr id="13" name="文本占位符 3">
            <a:extLst>
              <a:ext uri="{FF2B5EF4-FFF2-40B4-BE49-F238E27FC236}">
                <a16:creationId xmlns:a16="http://schemas.microsoft.com/office/drawing/2014/main" id="{6CFF8168-52EA-4041-999C-A03781529AD1}"/>
              </a:ext>
            </a:extLst>
          </p:cNvPr>
          <p:cNvSpPr>
            <a:spLocks noGrp="1"/>
          </p:cNvSpPr>
          <p:nvPr>
            <p:ph type="body" idx="13"/>
          </p:nvPr>
        </p:nvSpPr>
        <p:spPr>
          <a:xfrm>
            <a:off x="5199300" y="2815617"/>
            <a:ext cx="3441065" cy="407781"/>
          </a:xfrm>
        </p:spPr>
        <p:txBody>
          <a:bodyPr anchor="ctr" anchorCtr="0">
            <a:normAutofit lnSpcReduction="10000"/>
          </a:bodyPr>
          <a:lstStyle/>
          <a:p>
            <a:pPr algn="l"/>
            <a:r>
              <a:rPr kumimoji="1" lang="zh-CN" altLang="en-US"/>
              <a:t>多臂老虎机问题</a:t>
            </a:r>
            <a:endParaRPr kumimoji="1" lang="zh-CN" altLang="en-US" dirty="0"/>
          </a:p>
        </p:txBody>
      </p:sp>
      <p:sp>
        <p:nvSpPr>
          <p:cNvPr id="14" name="文本占位符 4">
            <a:extLst>
              <a:ext uri="{FF2B5EF4-FFF2-40B4-BE49-F238E27FC236}">
                <a16:creationId xmlns:a16="http://schemas.microsoft.com/office/drawing/2014/main" id="{3A06AF6E-4CC5-1448-8068-D29DC14654CF}"/>
              </a:ext>
            </a:extLst>
          </p:cNvPr>
          <p:cNvSpPr>
            <a:spLocks noGrp="1"/>
          </p:cNvSpPr>
          <p:nvPr>
            <p:ph type="body" idx="14"/>
          </p:nvPr>
        </p:nvSpPr>
        <p:spPr>
          <a:xfrm>
            <a:off x="4428196" y="2781327"/>
            <a:ext cx="636022" cy="407781"/>
          </a:xfrm>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85135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51</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546957" y="2818892"/>
            <a:ext cx="3606098" cy="1220215"/>
          </a:xfrm>
        </p:spPr>
        <p:txBody>
          <a:bodyPr>
            <a:normAutofit/>
          </a:bodyPr>
          <a:lstStyle/>
          <a:p>
            <a:r>
              <a:rPr kumimoji="1" lang="zh-CN" altLang="en-US"/>
              <a:t>探索与利用</a:t>
            </a:r>
            <a:endParaRPr kumimoji="1" lang="zh-CN" altLang="en-US" dirty="0"/>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05865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序列决策任务中的一个基本问题</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17208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基于目前策略获取已知最优收益还是尝试不同的决策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Exploitation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执行能够获得已知最优收益的决策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Exploration</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尝试更多可能的决策，不一定会是最优收益</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10A2384-D6A3-427F-AA6D-1D9228697E84}"/>
                  </a:ext>
                </a:extLst>
              </p:cNvPr>
              <p:cNvSpPr txBox="1"/>
              <p:nvPr/>
            </p:nvSpPr>
            <p:spPr>
              <a:xfrm>
                <a:off x="3439073" y="3464811"/>
                <a:ext cx="152426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𝜋</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𝜋</m:t>
                          </m:r>
                        </m:e>
                        <m:sup>
                          <m:r>
                            <a:rPr lang="en-US" sz="3200" b="0" i="1" smtClean="0">
                              <a:latin typeface="Cambria Math" panose="02040503050406030204" pitchFamily="18" charset="0"/>
                            </a:rPr>
                            <m:t>⋆</m:t>
                          </m:r>
                        </m:sup>
                      </m:sSup>
                    </m:oMath>
                  </m:oMathPara>
                </a14:m>
                <a:endParaRPr lang="en-US" sz="3200">
                  <a:ea typeface="阿里巴巴普惠体 R" panose="00020600040101010101"/>
                </a:endParaRPr>
              </a:p>
            </p:txBody>
          </p:sp>
        </mc:Choice>
        <mc:Fallback xmlns="">
          <p:sp>
            <p:nvSpPr>
              <p:cNvPr id="9" name="文本框 8">
                <a:extLst>
                  <a:ext uri="{FF2B5EF4-FFF2-40B4-BE49-F238E27FC236}">
                    <a16:creationId xmlns:a16="http://schemas.microsoft.com/office/drawing/2014/main" id="{010A2384-D6A3-427F-AA6D-1D9228697E84}"/>
                  </a:ext>
                </a:extLst>
              </p:cNvPr>
              <p:cNvSpPr txBox="1">
                <a:spLocks noRot="1" noChangeAspect="1" noMove="1" noResize="1" noEditPoints="1" noAdjustHandles="1" noChangeArrowheads="1" noChangeShapeType="1" noTextEdit="1"/>
              </p:cNvSpPr>
              <p:nvPr/>
            </p:nvSpPr>
            <p:spPr>
              <a:xfrm>
                <a:off x="3439073" y="3464811"/>
                <a:ext cx="1524263" cy="584775"/>
              </a:xfrm>
              <a:prstGeom prst="rect">
                <a:avLst/>
              </a:prstGeom>
              <a:blipFill>
                <a:blip r:embed="rId5"/>
                <a:stretch>
                  <a:fillRect/>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DAAC9AAB-F4E8-4269-8D77-14240A16FC3E}"/>
              </a:ext>
            </a:extLst>
          </p:cNvPr>
          <p:cNvSpPr txBox="1"/>
          <p:nvPr/>
        </p:nvSpPr>
        <p:spPr>
          <a:xfrm>
            <a:off x="2055018" y="4533236"/>
            <a:ext cx="1107996" cy="369332"/>
          </a:xfrm>
          <a:prstGeom prst="rect">
            <a:avLst/>
          </a:prstGeom>
          <a:noFill/>
        </p:spPr>
        <p:txBody>
          <a:bodyPr wrap="none" rtlCol="0">
            <a:spAutoFit/>
          </a:bodyPr>
          <a:lstStyle/>
          <a:p>
            <a:r>
              <a:rPr lang="zh-CN" altLang="en-US">
                <a:ea typeface="阿里巴巴普惠体 R" panose="00020600040101010101"/>
              </a:rPr>
              <a:t>当前策略</a:t>
            </a:r>
            <a:endParaRPr lang="en-US">
              <a:ea typeface="阿里巴巴普惠体 R" panose="00020600040101010101"/>
            </a:endParaRPr>
          </a:p>
        </p:txBody>
      </p:sp>
      <p:sp>
        <p:nvSpPr>
          <p:cNvPr id="28" name="文本框 27">
            <a:extLst>
              <a:ext uri="{FF2B5EF4-FFF2-40B4-BE49-F238E27FC236}">
                <a16:creationId xmlns:a16="http://schemas.microsoft.com/office/drawing/2014/main" id="{EA127CE0-FE74-438C-A07B-AEBCB3C13E5B}"/>
              </a:ext>
            </a:extLst>
          </p:cNvPr>
          <p:cNvSpPr txBox="1"/>
          <p:nvPr/>
        </p:nvSpPr>
        <p:spPr>
          <a:xfrm>
            <a:off x="5426990" y="4533236"/>
            <a:ext cx="1107996" cy="369332"/>
          </a:xfrm>
          <a:prstGeom prst="rect">
            <a:avLst/>
          </a:prstGeom>
          <a:noFill/>
        </p:spPr>
        <p:txBody>
          <a:bodyPr wrap="none" rtlCol="0">
            <a:spAutoFit/>
          </a:bodyPr>
          <a:lstStyle/>
          <a:p>
            <a:r>
              <a:rPr lang="zh-CN" altLang="en-US">
                <a:ea typeface="阿里巴巴普惠体 R" panose="00020600040101010101"/>
              </a:rPr>
              <a:t>最优策略</a:t>
            </a:r>
            <a:endParaRPr lang="en-US">
              <a:ea typeface="阿里巴巴普惠体 R" panose="00020600040101010101"/>
            </a:endParaRPr>
          </a:p>
        </p:txBody>
      </p:sp>
      <p:cxnSp>
        <p:nvCxnSpPr>
          <p:cNvPr id="11" name="直接箭头连接符 10">
            <a:extLst>
              <a:ext uri="{FF2B5EF4-FFF2-40B4-BE49-F238E27FC236}">
                <a16:creationId xmlns:a16="http://schemas.microsoft.com/office/drawing/2014/main" id="{472C7E01-0B1D-414D-A254-21A24EE0193B}"/>
              </a:ext>
            </a:extLst>
          </p:cNvPr>
          <p:cNvCxnSpPr/>
          <p:nvPr/>
        </p:nvCxnSpPr>
        <p:spPr>
          <a:xfrm flipH="1">
            <a:off x="2842260" y="3992880"/>
            <a:ext cx="765334" cy="47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7A8A01E-0AE2-4ED8-93AD-F1D8BA78E3F7}"/>
              </a:ext>
            </a:extLst>
          </p:cNvPr>
          <p:cNvCxnSpPr>
            <a:cxnSpLocks/>
          </p:cNvCxnSpPr>
          <p:nvPr/>
        </p:nvCxnSpPr>
        <p:spPr>
          <a:xfrm>
            <a:off x="4571404" y="4049586"/>
            <a:ext cx="868658" cy="48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741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序列决策任务中的一个基本问题</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12579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基于目前策略获取已知最优收益还是尝试不同的决策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Exploitation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执行能够获得已知最优收益的决策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Exploration</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尝试更多可能的决策，不一定会是最优收益</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4" name="组合 33">
            <a:extLst>
              <a:ext uri="{FF2B5EF4-FFF2-40B4-BE49-F238E27FC236}">
                <a16:creationId xmlns:a16="http://schemas.microsoft.com/office/drawing/2014/main" id="{385DE4FE-AA60-4CDA-AB64-5FC7A075AB9D}"/>
              </a:ext>
            </a:extLst>
          </p:cNvPr>
          <p:cNvGrpSpPr/>
          <p:nvPr/>
        </p:nvGrpSpPr>
        <p:grpSpPr>
          <a:xfrm>
            <a:off x="968671" y="4310254"/>
            <a:ext cx="6650771" cy="312971"/>
            <a:chOff x="968671" y="4676014"/>
            <a:chExt cx="6650771" cy="312971"/>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ED24C86-923C-40B8-99C3-4A4D3BCCCC72}"/>
                    </a:ext>
                  </a:extLst>
                </p:cNvPr>
                <p:cNvSpPr txBox="1"/>
                <p:nvPr/>
              </p:nvSpPr>
              <p:spPr>
                <a:xfrm>
                  <a:off x="968671" y="4676014"/>
                  <a:ext cx="3783920"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𝑖</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ℰ</m:t>
                                </m:r>
                              </m:e>
                              <m:sub>
                                <m:r>
                                  <a:rPr lang="en-US" i="1">
                                    <a:latin typeface="Cambria Math" panose="02040503050406030204" pitchFamily="18" charset="0"/>
                                  </a:rPr>
                                  <m:t>𝑡</m:t>
                                </m:r>
                                <m:r>
                                  <a:rPr lang="en-US" i="1">
                                    <a:latin typeface="Cambria Math" panose="02040503050406030204" pitchFamily="18" charset="0"/>
                                  </a:rPr>
                                  <m:t>+1</m:t>
                                </m:r>
                              </m:sub>
                            </m:sSub>
                          </m:e>
                        </m:d>
                      </m:oMath>
                    </m:oMathPara>
                  </a14:m>
                  <a:endParaRPr lang="en-US" dirty="0"/>
                </a:p>
              </p:txBody>
            </p:sp>
          </mc:Choice>
          <mc:Fallback xmlns="">
            <p:sp>
              <p:nvSpPr>
                <p:cNvPr id="25" name="文本框 24">
                  <a:extLst>
                    <a:ext uri="{FF2B5EF4-FFF2-40B4-BE49-F238E27FC236}">
                      <a16:creationId xmlns:a16="http://schemas.microsoft.com/office/drawing/2014/main" id="{EED24C86-923C-40B8-99C3-4A4D3BCCCC72}"/>
                    </a:ext>
                  </a:extLst>
                </p:cNvPr>
                <p:cNvSpPr txBox="1">
                  <a:spLocks noRot="1" noChangeAspect="1" noMove="1" noResize="1" noEditPoints="1" noAdjustHandles="1" noChangeArrowheads="1" noChangeShapeType="1" noTextEdit="1"/>
                </p:cNvSpPr>
                <p:nvPr/>
              </p:nvSpPr>
              <p:spPr>
                <a:xfrm>
                  <a:off x="968671" y="4676014"/>
                  <a:ext cx="3783920" cy="312971"/>
                </a:xfrm>
                <a:prstGeom prst="rect">
                  <a:avLst/>
                </a:prstGeom>
                <a:blipFill>
                  <a:blip r:embed="rId5"/>
                  <a:stretch>
                    <a:fillRect l="-805"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ADCFA4-48F0-4A83-ADC7-FC41B585E325}"/>
                    </a:ext>
                  </a:extLst>
                </p:cNvPr>
                <p:cNvSpPr txBox="1"/>
                <p:nvPr/>
              </p:nvSpPr>
              <p:spPr>
                <a:xfrm>
                  <a:off x="5108434" y="4676720"/>
                  <a:ext cx="2511008" cy="31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𝑒</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𝑚</m:t>
                            </m:r>
                          </m:e>
                        </m:d>
                      </m:oMath>
                    </m:oMathPara>
                  </a14:m>
                  <a:endParaRPr lang="en-US"/>
                </a:p>
              </p:txBody>
            </p:sp>
          </mc:Choice>
          <mc:Fallback xmlns="">
            <p:sp>
              <p:nvSpPr>
                <p:cNvPr id="27" name="文本框 26">
                  <a:extLst>
                    <a:ext uri="{FF2B5EF4-FFF2-40B4-BE49-F238E27FC236}">
                      <a16:creationId xmlns:a16="http://schemas.microsoft.com/office/drawing/2014/main" id="{6EADCFA4-48F0-4A83-ADC7-FC41B585E325}"/>
                    </a:ext>
                  </a:extLst>
                </p:cNvPr>
                <p:cNvSpPr txBox="1">
                  <a:spLocks noRot="1" noChangeAspect="1" noMove="1" noResize="1" noEditPoints="1" noAdjustHandles="1" noChangeArrowheads="1" noChangeShapeType="1" noTextEdit="1"/>
                </p:cNvSpPr>
                <p:nvPr/>
              </p:nvSpPr>
              <p:spPr>
                <a:xfrm>
                  <a:off x="5108434" y="4676720"/>
                  <a:ext cx="2511008" cy="312265"/>
                </a:xfrm>
                <a:prstGeom prst="rect">
                  <a:avLst/>
                </a:prstGeom>
                <a:blipFill>
                  <a:blip r:embed="rId6"/>
                  <a:stretch>
                    <a:fillRect l="-728" b="-13725"/>
                  </a:stretch>
                </a:blipFill>
              </p:spPr>
              <p:txBody>
                <a:bodyPr/>
                <a:lstStyle/>
                <a:p>
                  <a:r>
                    <a:rPr lang="en-US">
                      <a:noFill/>
                    </a:rPr>
                    <a:t> </a:t>
                  </a:r>
                </a:p>
              </p:txBody>
            </p:sp>
          </mc:Fallback>
        </mc:AlternateContent>
      </p:grpSp>
      <p:grpSp>
        <p:nvGrpSpPr>
          <p:cNvPr id="33" name="组合 32">
            <a:extLst>
              <a:ext uri="{FF2B5EF4-FFF2-40B4-BE49-F238E27FC236}">
                <a16:creationId xmlns:a16="http://schemas.microsoft.com/office/drawing/2014/main" id="{EE02107E-FD3C-47FD-A889-BB6F0E0F3013}"/>
              </a:ext>
            </a:extLst>
          </p:cNvPr>
          <p:cNvGrpSpPr/>
          <p:nvPr/>
        </p:nvGrpSpPr>
        <p:grpSpPr>
          <a:xfrm>
            <a:off x="983285" y="3139293"/>
            <a:ext cx="7657079" cy="596702"/>
            <a:chOff x="983285" y="3505053"/>
            <a:chExt cx="7657079" cy="596702"/>
          </a:xfrm>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9C8074E-96D2-4B96-A1CB-273E16D3BA17}"/>
                    </a:ext>
                  </a:extLst>
                </p:cNvPr>
                <p:cNvSpPr txBox="1"/>
                <p:nvPr/>
              </p:nvSpPr>
              <p:spPr>
                <a:xfrm>
                  <a:off x="983285" y="3750113"/>
                  <a:ext cx="2266774" cy="311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sub>
                        </m:sSub>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sub>
                              <m:sup>
                                <m:r>
                                  <a:rPr lang="en-US" i="1">
                                    <a:latin typeface="Cambria Math" panose="02040503050406030204" pitchFamily="18" charset="0"/>
                                  </a:rPr>
                                  <m:t>𝑖</m:t>
                                </m:r>
                              </m:sup>
                            </m:sSub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e>
                        </m:d>
                      </m:oMath>
                    </m:oMathPara>
                  </a14:m>
                  <a:endParaRPr lang="en-US">
                    <a:ea typeface="阿里巴巴普惠体 R" panose="00020600040101010101"/>
                  </a:endParaRPr>
                </a:p>
              </p:txBody>
            </p:sp>
          </mc:Choice>
          <mc:Fallback xmlns="">
            <p:sp>
              <p:nvSpPr>
                <p:cNvPr id="20" name="文本框 19">
                  <a:extLst>
                    <a:ext uri="{FF2B5EF4-FFF2-40B4-BE49-F238E27FC236}">
                      <a16:creationId xmlns:a16="http://schemas.microsoft.com/office/drawing/2014/main" id="{C9C8074E-96D2-4B96-A1CB-273E16D3BA17}"/>
                    </a:ext>
                  </a:extLst>
                </p:cNvPr>
                <p:cNvSpPr txBox="1">
                  <a:spLocks noRot="1" noChangeAspect="1" noMove="1" noResize="1" noEditPoints="1" noAdjustHandles="1" noChangeArrowheads="1" noChangeShapeType="1" noTextEdit="1"/>
                </p:cNvSpPr>
                <p:nvPr/>
              </p:nvSpPr>
              <p:spPr>
                <a:xfrm>
                  <a:off x="983285" y="3750113"/>
                  <a:ext cx="2266774" cy="311304"/>
                </a:xfrm>
                <a:prstGeom prst="rect">
                  <a:avLst/>
                </a:prstGeom>
                <a:blipFill>
                  <a:blip r:embed="rId7"/>
                  <a:stretch>
                    <a:fillRect l="-161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DCFE0B-8D6B-487D-9CEC-719029D7B25C}"/>
                    </a:ext>
                  </a:extLst>
                </p:cNvPr>
                <p:cNvSpPr txBox="1"/>
                <p:nvPr/>
              </p:nvSpPr>
              <p:spPr>
                <a:xfrm>
                  <a:off x="4206458" y="3689719"/>
                  <a:ext cx="4433906" cy="41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sub>
                              <m:sup>
                                <m:r>
                                  <a:rPr lang="en-US" i="1">
                                    <a:latin typeface="Cambria Math" panose="02040503050406030204" pitchFamily="18" charset="0"/>
                                  </a:rPr>
                                  <m:t>𝑖</m:t>
                                </m:r>
                              </m:sup>
                            </m:sSub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𝑒</m:t>
                                </m:r>
                              </m:sub>
                              <m:sup>
                                <m:r>
                                  <a:rPr lang="en-US" b="0" i="1" smtClean="0">
                                    <a:latin typeface="Cambria Math" panose="02040503050406030204" pitchFamily="18" charset="0"/>
                                  </a:rPr>
                                  <m:t>𝑗</m:t>
                                </m:r>
                              </m:sup>
                            </m:sSub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𝑚</m:t>
                            </m:r>
                          </m:e>
                        </m:d>
                      </m:oMath>
                    </m:oMathPara>
                  </a14:m>
                  <a:endParaRPr lang="en-US">
                    <a:ea typeface="阿里巴巴普惠体 R" panose="00020600040101010101"/>
                  </a:endParaRPr>
                </a:p>
              </p:txBody>
            </p:sp>
          </mc:Choice>
          <mc:Fallback xmlns="">
            <p:sp>
              <p:nvSpPr>
                <p:cNvPr id="24" name="文本框 23">
                  <a:extLst>
                    <a:ext uri="{FF2B5EF4-FFF2-40B4-BE49-F238E27FC236}">
                      <a16:creationId xmlns:a16="http://schemas.microsoft.com/office/drawing/2014/main" id="{52DCFE0B-8D6B-487D-9CEC-719029D7B25C}"/>
                    </a:ext>
                  </a:extLst>
                </p:cNvPr>
                <p:cNvSpPr txBox="1">
                  <a:spLocks noRot="1" noChangeAspect="1" noMove="1" noResize="1" noEditPoints="1" noAdjustHandles="1" noChangeArrowheads="1" noChangeShapeType="1" noTextEdit="1"/>
                </p:cNvSpPr>
                <p:nvPr/>
              </p:nvSpPr>
              <p:spPr>
                <a:xfrm>
                  <a:off x="4206458" y="3689719"/>
                  <a:ext cx="4433906" cy="412036"/>
                </a:xfrm>
                <a:prstGeom prst="rect">
                  <a:avLst/>
                </a:prstGeom>
                <a:blipFill>
                  <a:blip r:embed="rId8"/>
                  <a:stretch>
                    <a:fillRect l="-550" b="-7353"/>
                  </a:stretch>
                </a:blipFill>
              </p:spPr>
              <p:txBody>
                <a:bodyPr/>
                <a:lstStyle/>
                <a:p>
                  <a:r>
                    <a:rPr lang="en-US">
                      <a:noFill/>
                    </a:rPr>
                    <a:t> </a:t>
                  </a:r>
                </a:p>
              </p:txBody>
            </p:sp>
          </mc:Fallback>
        </mc:AlternateContent>
        <p:cxnSp>
          <p:nvCxnSpPr>
            <p:cNvPr id="29" name="直接箭头连接符 28">
              <a:extLst>
                <a:ext uri="{FF2B5EF4-FFF2-40B4-BE49-F238E27FC236}">
                  <a16:creationId xmlns:a16="http://schemas.microsoft.com/office/drawing/2014/main" id="{9DD96829-ABA5-4215-B511-130A0D430A80}"/>
                </a:ext>
              </a:extLst>
            </p:cNvPr>
            <p:cNvCxnSpPr>
              <a:stCxn id="20" idx="3"/>
              <a:endCxn id="24" idx="1"/>
            </p:cNvCxnSpPr>
            <p:nvPr/>
          </p:nvCxnSpPr>
          <p:spPr>
            <a:xfrm flipV="1">
              <a:off x="3250059" y="3895737"/>
              <a:ext cx="956399" cy="10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99E3D14-8917-49A9-B33F-B9217BF6110D}"/>
                </a:ext>
              </a:extLst>
            </p:cNvPr>
            <p:cNvSpPr txBox="1"/>
            <p:nvPr/>
          </p:nvSpPr>
          <p:spPr>
            <a:xfrm>
              <a:off x="3405093" y="3505053"/>
              <a:ext cx="646331" cy="369332"/>
            </a:xfrm>
            <a:prstGeom prst="rect">
              <a:avLst/>
            </a:prstGeom>
            <a:noFill/>
          </p:spPr>
          <p:txBody>
            <a:bodyPr wrap="none" rtlCol="0">
              <a:spAutoFit/>
            </a:bodyPr>
            <a:lstStyle/>
            <a:p>
              <a:r>
                <a:rPr lang="zh-CN" altLang="en-US">
                  <a:ea typeface="阿里巴巴普惠体 R" panose="00020600040101010101"/>
                </a:rPr>
                <a:t>探索</a:t>
              </a:r>
              <a:endParaRPr lang="en-US">
                <a:ea typeface="阿里巴巴普惠体 R" panose="00020600040101010101"/>
              </a:endParaRPr>
            </a:p>
          </p:txBody>
        </p:sp>
      </p:grpSp>
      <p:sp>
        <p:nvSpPr>
          <p:cNvPr id="31" name="文本框 30">
            <a:extLst>
              <a:ext uri="{FF2B5EF4-FFF2-40B4-BE49-F238E27FC236}">
                <a16:creationId xmlns:a16="http://schemas.microsoft.com/office/drawing/2014/main" id="{47C28C29-D2D2-4677-9407-420EF00C11B2}"/>
              </a:ext>
            </a:extLst>
          </p:cNvPr>
          <p:cNvSpPr txBox="1"/>
          <p:nvPr/>
        </p:nvSpPr>
        <p:spPr>
          <a:xfrm>
            <a:off x="968671" y="5053156"/>
            <a:ext cx="2954655" cy="369332"/>
          </a:xfrm>
          <a:prstGeom prst="rect">
            <a:avLst/>
          </a:prstGeom>
          <a:noFill/>
        </p:spPr>
        <p:txBody>
          <a:bodyPr wrap="none" rtlCol="0">
            <a:spAutoFit/>
          </a:bodyPr>
          <a:lstStyle/>
          <a:p>
            <a:r>
              <a:rPr lang="zh-CN" altLang="en-US" b="1">
                <a:solidFill>
                  <a:schemeClr val="accent1"/>
                </a:solidFill>
                <a:ea typeface="阿里巴巴普惠体 R" panose="00020600040101010101"/>
              </a:rPr>
              <a:t>探索</a:t>
            </a:r>
            <a:r>
              <a:rPr lang="zh-CN" altLang="en-US">
                <a:ea typeface="阿里巴巴普惠体 R" panose="00020600040101010101"/>
              </a:rPr>
              <a:t>：可能发现更好的策略</a:t>
            </a:r>
            <a:endParaRPr lang="en-US">
              <a:ea typeface="阿里巴巴普惠体 R" panose="00020600040101010101"/>
            </a:endParaRPr>
          </a:p>
        </p:txBody>
      </p:sp>
      <p:sp>
        <p:nvSpPr>
          <p:cNvPr id="35" name="矩形 34">
            <a:extLst>
              <a:ext uri="{FF2B5EF4-FFF2-40B4-BE49-F238E27FC236}">
                <a16:creationId xmlns:a16="http://schemas.microsoft.com/office/drawing/2014/main" id="{4D049819-5F3E-4EED-BAB9-4CC7E39A7C58}"/>
              </a:ext>
            </a:extLst>
          </p:cNvPr>
          <p:cNvSpPr/>
          <p:nvPr/>
        </p:nvSpPr>
        <p:spPr>
          <a:xfrm>
            <a:off x="849725" y="4147873"/>
            <a:ext cx="6884020" cy="7071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23545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A114F80-2B5F-42B8-9700-89874C8F53FA}"/>
              </a:ext>
            </a:extLst>
          </p:cNvPr>
          <p:cNvSpPr>
            <a:spLocks noGrp="1"/>
          </p:cNvSpPr>
          <p:nvPr>
            <p:ph type="ftr" sz="quarter" idx="11"/>
          </p:nvPr>
        </p:nvSpPr>
        <p:spPr>
          <a:xfrm>
            <a:off x="502443" y="6240464"/>
            <a:ext cx="7362884" cy="206381"/>
          </a:xfrm>
        </p:spPr>
        <p:txBody>
          <a:bodyPr/>
          <a:lstStyle/>
          <a:p>
            <a:r>
              <a:rPr lang="zh-CN" altLang="en-US"/>
              <a:t>图片引用：</a:t>
            </a:r>
            <a:r>
              <a:rPr lang="en-US">
                <a:hlinkClick r:id="rId2"/>
              </a:rPr>
              <a:t> https://steemit.com/technology/@mor/machine-learning-series-part-5-exploration-vs-exploitation-dilemma-in-reinforcement-learning</a:t>
            </a:r>
            <a:endParaRPr lang="zh-CN" altLang="en-US" dirty="0"/>
          </a:p>
        </p:txBody>
      </p:sp>
      <p:sp>
        <p:nvSpPr>
          <p:cNvPr id="3" name="灯片编号占位符 2">
            <a:extLst>
              <a:ext uri="{FF2B5EF4-FFF2-40B4-BE49-F238E27FC236}">
                <a16:creationId xmlns:a16="http://schemas.microsoft.com/office/drawing/2014/main" id="{17722A3B-A113-4C58-B49E-D601DC993829}"/>
              </a:ext>
            </a:extLst>
          </p:cNvPr>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p:sp>
        <p:nvSpPr>
          <p:cNvPr id="4" name="标题 3">
            <a:extLst>
              <a:ext uri="{FF2B5EF4-FFF2-40B4-BE49-F238E27FC236}">
                <a16:creationId xmlns:a16="http://schemas.microsoft.com/office/drawing/2014/main" id="{D82F10F5-435F-4200-A1FF-CD987287D168}"/>
              </a:ext>
            </a:extLst>
          </p:cNvPr>
          <p:cNvSpPr>
            <a:spLocks noGrp="1"/>
          </p:cNvSpPr>
          <p:nvPr>
            <p:ph type="title"/>
          </p:nvPr>
        </p:nvSpPr>
        <p:spPr>
          <a:xfrm>
            <a:off x="658558" y="2"/>
            <a:ext cx="8137922" cy="1028699"/>
          </a:xfrm>
        </p:spPr>
        <p:txBody>
          <a:bodyPr/>
          <a:lstStyle/>
          <a:p>
            <a:r>
              <a:rPr lang="zh-CN" altLang="en-US"/>
              <a:t>一个例子</a:t>
            </a:r>
            <a:endParaRPr lang="en-US"/>
          </a:p>
        </p:txBody>
      </p:sp>
      <p:pic>
        <p:nvPicPr>
          <p:cNvPr id="7" name="图片 6">
            <a:extLst>
              <a:ext uri="{FF2B5EF4-FFF2-40B4-BE49-F238E27FC236}">
                <a16:creationId xmlns:a16="http://schemas.microsoft.com/office/drawing/2014/main" id="{08208027-8F7D-4E16-9ADD-8E4A37409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51" y="1776281"/>
            <a:ext cx="4572336" cy="3050605"/>
          </a:xfrm>
          <a:prstGeom prst="rect">
            <a:avLst/>
          </a:prstGeom>
        </p:spPr>
      </p:pic>
      <p:cxnSp>
        <p:nvCxnSpPr>
          <p:cNvPr id="6" name="直接连接符 5">
            <a:extLst>
              <a:ext uri="{FF2B5EF4-FFF2-40B4-BE49-F238E27FC236}">
                <a16:creationId xmlns:a16="http://schemas.microsoft.com/office/drawing/2014/main" id="{84CDBE7A-A0DC-4EC4-9A3E-46021ED6D9E9}"/>
              </a:ext>
            </a:extLst>
          </p:cNvPr>
          <p:cNvCxnSpPr/>
          <p:nvPr/>
        </p:nvCxnSpPr>
        <p:spPr>
          <a:xfrm>
            <a:off x="5239062" y="1686393"/>
            <a:ext cx="0" cy="31404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图片 9">
            <a:extLst>
              <a:ext uri="{FF2B5EF4-FFF2-40B4-BE49-F238E27FC236}">
                <a16:creationId xmlns:a16="http://schemas.microsoft.com/office/drawing/2014/main" id="{70AC559D-B627-4690-8537-3489822012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805"/>
          <a:stretch/>
        </p:blipFill>
        <p:spPr>
          <a:xfrm>
            <a:off x="5778548" y="1319135"/>
            <a:ext cx="2570973" cy="4684834"/>
          </a:xfrm>
          <a:prstGeom prst="rect">
            <a:avLst/>
          </a:prstGeom>
        </p:spPr>
      </p:pic>
    </p:spTree>
    <p:extLst>
      <p:ext uri="{BB962C8B-B14F-4D97-AF65-F5344CB8AC3E}">
        <p14:creationId xmlns:p14="http://schemas.microsoft.com/office/powerpoint/2010/main" val="306189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C5F8F5-F6D0-4E94-BD23-AFAE1BCDC5A9}"/>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sp>
        <p:nvSpPr>
          <p:cNvPr id="4" name="标题 3">
            <a:extLst>
              <a:ext uri="{FF2B5EF4-FFF2-40B4-BE49-F238E27FC236}">
                <a16:creationId xmlns:a16="http://schemas.microsoft.com/office/drawing/2014/main" id="{B97E4624-F445-4C21-A362-1E7B133F4726}"/>
              </a:ext>
            </a:extLst>
          </p:cNvPr>
          <p:cNvSpPr>
            <a:spLocks noGrp="1"/>
          </p:cNvSpPr>
          <p:nvPr>
            <p:ph type="title"/>
          </p:nvPr>
        </p:nvSpPr>
        <p:spPr>
          <a:xfrm>
            <a:off x="658558" y="2"/>
            <a:ext cx="8137922" cy="1028699"/>
          </a:xfrm>
        </p:spPr>
        <p:txBody>
          <a:bodyPr/>
          <a:lstStyle/>
          <a:p>
            <a:r>
              <a:rPr lang="zh-CN" altLang="en-US"/>
              <a:t>策略探索的一些原则</a:t>
            </a:r>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19F71414-96D1-447D-9226-DA4211E325FB}"/>
                  </a:ext>
                </a:extLst>
              </p:cNvPr>
              <p:cNvSpPr txBox="1">
                <a:spLocks/>
              </p:cNvSpPr>
              <p:nvPr/>
            </p:nvSpPr>
            <p:spPr>
              <a:xfrm>
                <a:off x="502444" y="1299391"/>
                <a:ext cx="8137922" cy="4685097"/>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朴素方法（</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Naïve Exploration</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b="0" dirty="0">
                    <a:ea typeface="阿里巴巴普惠体 R" panose="00020600040101010101"/>
                    <a:cs typeface="阿里巴巴普惠体 R" panose="00020600040101010101" pitchFamily="18" charset="-122"/>
                  </a:rPr>
                  <a:t>添加策略噪声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a:cs typeface="阿里巴巴普惠体 R" panose="00020600040101010101" pitchFamily="18" charset="-122"/>
                  </a:rPr>
                  <a:t>-greedy</a:t>
                </a: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积极初始化（</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Optimistic Initialization</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基于不确定性的度量 （</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Uncertainty Measurement</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尝试具有不确定收益的策略，可能带来更高的收益</a:t>
                </a: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概率匹配（</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Probability Matching</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基于概率选择最佳策略</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a:lnSpc>
                    <a:spcPct val="150000"/>
                  </a:lnSpc>
                </a:pP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状态搜索（</a:t>
                </a:r>
                <a:r>
                  <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State Searching</a:t>
                </a: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探索后续状态可能带来更高收益的策略</a:t>
                </a:r>
                <a:endPar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19F71414-96D1-447D-9226-DA4211E325FB}"/>
                  </a:ext>
                </a:extLst>
              </p:cNvPr>
              <p:cNvSpPr txBox="1">
                <a:spLocks noRot="1" noChangeAspect="1" noMove="1" noResize="1" noEditPoints="1" noAdjustHandles="1" noChangeArrowheads="1" noChangeShapeType="1" noTextEdit="1"/>
              </p:cNvSpPr>
              <p:nvPr/>
            </p:nvSpPr>
            <p:spPr>
              <a:xfrm>
                <a:off x="502444" y="1299391"/>
                <a:ext cx="8137922" cy="4685097"/>
              </a:xfrm>
              <a:prstGeom prst="rect">
                <a:avLst/>
              </a:prstGeom>
              <a:blipFill>
                <a:blip r:embed="rId2"/>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700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56</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p:txBody>
          <a:bodyPr>
            <a:normAutofit/>
          </a:bodyPr>
          <a:lstStyle/>
          <a:p>
            <a:r>
              <a:rPr kumimoji="1" lang="zh-CN" altLang="en-US" dirty="0"/>
              <a:t>多臂老虎机</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397688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B97358-48BB-4ADB-A81C-BF8DDC5D1332}"/>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dirty="0"/>
          </a:p>
        </p:txBody>
      </p:sp>
      <p:sp>
        <p:nvSpPr>
          <p:cNvPr id="4" name="标题 3">
            <a:extLst>
              <a:ext uri="{FF2B5EF4-FFF2-40B4-BE49-F238E27FC236}">
                <a16:creationId xmlns:a16="http://schemas.microsoft.com/office/drawing/2014/main" id="{8A17D2F1-A73F-4F17-99D5-C43690C385E3}"/>
              </a:ext>
            </a:extLst>
          </p:cNvPr>
          <p:cNvSpPr>
            <a:spLocks noGrp="1"/>
          </p:cNvSpPr>
          <p:nvPr>
            <p:ph type="title"/>
          </p:nvPr>
        </p:nvSpPr>
        <p:spPr>
          <a:xfrm>
            <a:off x="665992" y="2"/>
            <a:ext cx="8137922" cy="1028699"/>
          </a:xfrm>
        </p:spPr>
        <p:txBody>
          <a:bodyPr/>
          <a:lstStyle/>
          <a:p>
            <a:r>
              <a:rPr lang="zh-CN" altLang="en-US"/>
              <a:t>多臂老虎机</a:t>
            </a:r>
            <a:endParaRPr lang="en-US"/>
          </a:p>
        </p:txBody>
      </p:sp>
      <p:sp>
        <p:nvSpPr>
          <p:cNvPr id="6" name="内容占位符 2">
            <a:extLst>
              <a:ext uri="{FF2B5EF4-FFF2-40B4-BE49-F238E27FC236}">
                <a16:creationId xmlns:a16="http://schemas.microsoft.com/office/drawing/2014/main" id="{47E34182-F882-472D-9C82-17B158AD06A9}"/>
              </a:ext>
            </a:extLst>
          </p:cNvPr>
          <p:cNvSpPr txBox="1">
            <a:spLocks/>
          </p:cNvSpPr>
          <p:nvPr/>
        </p:nvSpPr>
        <p:spPr>
          <a:xfrm>
            <a:off x="503039" y="1306443"/>
            <a:ext cx="8137922" cy="4926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多臂老虎机（</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multi-arm</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bandit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）问题的形式化描述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A09D64-EE74-4696-AB4F-385792815497}"/>
                  </a:ext>
                </a:extLst>
              </p:cNvPr>
              <p:cNvSpPr txBox="1"/>
              <p:nvPr/>
            </p:nvSpPr>
            <p:spPr>
              <a:xfrm>
                <a:off x="2539039" y="2816334"/>
                <a:ext cx="11281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阿里巴巴普惠体 R" panose="00020600040101010101" pitchFamily="18" charset="-122"/>
                            </a:rPr>
                          </m:ctrlPr>
                        </m:dPr>
                        <m:e>
                          <m:r>
                            <a:rPr lang="en-US" altLang="zh-CN" sz="2400" i="1">
                              <a:latin typeface="Cambria Math" panose="02040503050406030204" pitchFamily="18" charset="0"/>
                              <a:ea typeface="阿里巴巴普惠体 R" panose="00020600040101010101" pitchFamily="18" charset="-122"/>
                            </a:rPr>
                            <m:t>𝒜</m:t>
                          </m:r>
                          <m:r>
                            <a:rPr lang="en-US" altLang="zh-CN" sz="2400" i="1">
                              <a:latin typeface="Cambria Math" panose="02040503050406030204" pitchFamily="18" charset="0"/>
                              <a:ea typeface="阿里巴巴普惠体 R" panose="00020600040101010101" pitchFamily="18" charset="-122"/>
                            </a:rPr>
                            <m:t>,</m:t>
                          </m:r>
                          <m:r>
                            <a:rPr lang="en-US" altLang="zh-CN" sz="2400" i="1">
                              <a:latin typeface="Cambria Math" panose="02040503050406030204" pitchFamily="18" charset="0"/>
                              <a:ea typeface="阿里巴巴普惠体 R" panose="00020600040101010101" pitchFamily="18" charset="-122"/>
                            </a:rPr>
                            <m:t>ℛ</m:t>
                          </m:r>
                        </m:e>
                      </m:d>
                    </m:oMath>
                  </m:oMathPara>
                </a14:m>
                <a:endParaRPr lang="en-US" sz="2400"/>
              </a:p>
            </p:txBody>
          </p:sp>
        </mc:Choice>
        <mc:Fallback xmlns="">
          <p:sp>
            <p:nvSpPr>
              <p:cNvPr id="7" name="文本框 6">
                <a:extLst>
                  <a:ext uri="{FF2B5EF4-FFF2-40B4-BE49-F238E27FC236}">
                    <a16:creationId xmlns:a16="http://schemas.microsoft.com/office/drawing/2014/main" id="{07A09D64-EE74-4696-AB4F-385792815497}"/>
                  </a:ext>
                </a:extLst>
              </p:cNvPr>
              <p:cNvSpPr txBox="1">
                <a:spLocks noRot="1" noChangeAspect="1" noMove="1" noResize="1" noEditPoints="1" noAdjustHandles="1" noChangeArrowheads="1" noChangeShapeType="1" noTextEdit="1"/>
              </p:cNvSpPr>
              <p:nvPr/>
            </p:nvSpPr>
            <p:spPr>
              <a:xfrm>
                <a:off x="2539039" y="2816334"/>
                <a:ext cx="112819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3E9159-E87C-4DA0-8900-CBCF1729C3DC}"/>
                  </a:ext>
                </a:extLst>
              </p:cNvPr>
              <p:cNvSpPr txBox="1"/>
              <p:nvPr/>
            </p:nvSpPr>
            <p:spPr>
              <a:xfrm>
                <a:off x="1054851" y="2163813"/>
                <a:ext cx="2984215" cy="285912"/>
              </a:xfrm>
              <a:prstGeom prst="rect">
                <a:avLst/>
              </a:prstGeom>
              <a:noFill/>
            </p:spPr>
            <p:txBody>
              <a:bodyPr wrap="none" lIns="0" tIns="0" rIns="0" bIns="0" rtlCol="0">
                <a:spAutoFit/>
              </a:bodyPr>
              <a:lstStyle/>
              <a:p>
                <a:r>
                  <a:rPr lang="zh-CN" altLang="en-US" dirty="0">
                    <a:ea typeface="阿里巴巴普惠体 R" panose="00020600040101010101"/>
                  </a:rPr>
                  <a:t>动作集合：</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rPr>
                          <m:t>𝑖</m:t>
                        </m:r>
                      </m:sup>
                    </m:sSup>
                    <m:r>
                      <a:rPr lang="en-US" i="1">
                        <a:latin typeface="Cambria Math" panose="02040503050406030204" pitchFamily="18" charset="0"/>
                      </a:rPr>
                      <m:t>∈</m:t>
                    </m:r>
                    <m:r>
                      <a:rPr lang="en-US" i="1">
                        <a:latin typeface="Cambria Math" panose="02040503050406030204" pitchFamily="18" charset="0"/>
                      </a:rPr>
                      <m:t>𝒜</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b="0" i="1" smtClean="0">
                        <a:latin typeface="Cambria Math" panose="02040503050406030204" pitchFamily="18" charset="0"/>
                      </a:rPr>
                      <m:t>𝐾</m:t>
                    </m:r>
                  </m:oMath>
                </a14:m>
                <a:endParaRPr lang="en-US" dirty="0">
                  <a:ea typeface="阿里巴巴普惠体 R" panose="00020600040101010101"/>
                </a:endParaRPr>
              </a:p>
            </p:txBody>
          </p:sp>
        </mc:Choice>
        <mc:Fallback xmlns="">
          <p:sp>
            <p:nvSpPr>
              <p:cNvPr id="8" name="文本框 7">
                <a:extLst>
                  <a:ext uri="{FF2B5EF4-FFF2-40B4-BE49-F238E27FC236}">
                    <a16:creationId xmlns:a16="http://schemas.microsoft.com/office/drawing/2014/main" id="{F43E9159-E87C-4DA0-8900-CBCF1729C3DC}"/>
                  </a:ext>
                </a:extLst>
              </p:cNvPr>
              <p:cNvSpPr txBox="1">
                <a:spLocks noRot="1" noChangeAspect="1" noMove="1" noResize="1" noEditPoints="1" noAdjustHandles="1" noChangeArrowheads="1" noChangeShapeType="1" noTextEdit="1"/>
              </p:cNvSpPr>
              <p:nvPr/>
            </p:nvSpPr>
            <p:spPr>
              <a:xfrm>
                <a:off x="1054851" y="2163813"/>
                <a:ext cx="2984215" cy="285912"/>
              </a:xfrm>
              <a:prstGeom prst="rect">
                <a:avLst/>
              </a:prstGeom>
              <a:blipFill>
                <a:blip r:embed="rId6"/>
                <a:stretch>
                  <a:fillRect l="-4694" t="-23404" r="-1633" b="-489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6D99C87-DDCA-4330-BDA9-F1DBF572E00C}"/>
                  </a:ext>
                </a:extLst>
              </p:cNvPr>
              <p:cNvSpPr txBox="1"/>
              <p:nvPr/>
            </p:nvSpPr>
            <p:spPr>
              <a:xfrm>
                <a:off x="943361" y="3725782"/>
                <a:ext cx="4787786" cy="312650"/>
              </a:xfrm>
              <a:prstGeom prst="rect">
                <a:avLst/>
              </a:prstGeom>
              <a:noFill/>
            </p:spPr>
            <p:txBody>
              <a:bodyPr wrap="none" lIns="0" tIns="0" rIns="0" bIns="0" rtlCol="0">
                <a:spAutoFit/>
              </a:bodyPr>
              <a:lstStyle/>
              <a:p>
                <a:r>
                  <a:rPr lang="zh-CN" altLang="en-US" dirty="0">
                    <a:ea typeface="阿里巴巴普惠体 R" panose="00020600040101010101"/>
                  </a:rPr>
                  <a:t>收益（反馈）函数分布：</a:t>
                </a:r>
                <a14:m>
                  <m:oMath xmlns:m="http://schemas.openxmlformats.org/officeDocument/2006/math">
                    <m:r>
                      <a:rPr lang="en-US" altLang="zh-CN" b="0" i="1" smtClean="0">
                        <a:latin typeface="Cambria Math" panose="02040503050406030204" pitchFamily="18" charset="0"/>
                      </a:rPr>
                      <m:t>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e>
                    </m:d>
                  </m:oMath>
                </a14:m>
                <a:endParaRPr lang="en-US" dirty="0">
                  <a:ea typeface="阿里巴巴普惠体 R" panose="00020600040101010101"/>
                </a:endParaRPr>
              </a:p>
            </p:txBody>
          </p:sp>
        </mc:Choice>
        <mc:Fallback xmlns="">
          <p:sp>
            <p:nvSpPr>
              <p:cNvPr id="9" name="文本框 8">
                <a:extLst>
                  <a:ext uri="{FF2B5EF4-FFF2-40B4-BE49-F238E27FC236}">
                    <a16:creationId xmlns:a16="http://schemas.microsoft.com/office/drawing/2014/main" id="{36D99C87-DDCA-4330-BDA9-F1DBF572E00C}"/>
                  </a:ext>
                </a:extLst>
              </p:cNvPr>
              <p:cNvSpPr txBox="1">
                <a:spLocks noRot="1" noChangeAspect="1" noMove="1" noResize="1" noEditPoints="1" noAdjustHandles="1" noChangeArrowheads="1" noChangeShapeType="1" noTextEdit="1"/>
              </p:cNvSpPr>
              <p:nvPr/>
            </p:nvSpPr>
            <p:spPr>
              <a:xfrm>
                <a:off x="943361" y="3725782"/>
                <a:ext cx="4787786" cy="312650"/>
              </a:xfrm>
              <a:prstGeom prst="rect">
                <a:avLst/>
              </a:prstGeom>
              <a:blipFill>
                <a:blip r:embed="rId7"/>
                <a:stretch>
                  <a:fillRect l="-3057" t="-19608" b="-41176"/>
                </a:stretch>
              </a:blipFill>
            </p:spPr>
            <p:txBody>
              <a:bodyPr/>
              <a:lstStyle/>
              <a:p>
                <a:r>
                  <a:rPr lang="en-US">
                    <a:noFill/>
                  </a:rPr>
                  <a:t> </a:t>
                </a:r>
              </a:p>
            </p:txBody>
          </p:sp>
        </mc:Fallback>
      </mc:AlternateContent>
      <p:cxnSp>
        <p:nvCxnSpPr>
          <p:cNvPr id="11" name="直接箭头连接符 10">
            <a:extLst>
              <a:ext uri="{FF2B5EF4-FFF2-40B4-BE49-F238E27FC236}">
                <a16:creationId xmlns:a16="http://schemas.microsoft.com/office/drawing/2014/main" id="{7E97CD10-74A4-4696-BD3C-A0B77E27859A}"/>
              </a:ext>
            </a:extLst>
          </p:cNvPr>
          <p:cNvCxnSpPr>
            <a:cxnSpLocks/>
          </p:cNvCxnSpPr>
          <p:nvPr/>
        </p:nvCxnSpPr>
        <p:spPr>
          <a:xfrm flipH="1" flipV="1">
            <a:off x="3337254" y="3277999"/>
            <a:ext cx="111490" cy="40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84440B6-F758-466D-91AD-B778F195003F}"/>
              </a:ext>
            </a:extLst>
          </p:cNvPr>
          <p:cNvCxnSpPr>
            <a:cxnSpLocks/>
          </p:cNvCxnSpPr>
          <p:nvPr/>
        </p:nvCxnSpPr>
        <p:spPr>
          <a:xfrm>
            <a:off x="2251798" y="2510001"/>
            <a:ext cx="630604" cy="39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B13EA742-D65A-4C8B-8439-06D6E45F3C2C}"/>
                  </a:ext>
                </a:extLst>
              </p:cNvPr>
              <p:cNvSpPr txBox="1">
                <a:spLocks/>
              </p:cNvSpPr>
              <p:nvPr/>
            </p:nvSpPr>
            <p:spPr>
              <a:xfrm>
                <a:off x="502443" y="4408276"/>
                <a:ext cx="6143683" cy="4926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最大化累积时间的收益：</a:t>
                </a:r>
                <a14:m>
                  <m:oMath xmlns:m="http://schemas.openxmlformats.org/officeDocument/2006/math">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fName>
                      <m:e>
                        <m:nary>
                          <m:naryPr>
                            <m: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nary>
                      </m:e>
                    </m:func>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d>
                      <m:dPr>
                        <m:sep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B13EA742-D65A-4C8B-8439-06D6E45F3C2C}"/>
                  </a:ext>
                </a:extLst>
              </p:cNvPr>
              <p:cNvSpPr txBox="1">
                <a:spLocks noRot="1" noChangeAspect="1" noMove="1" noResize="1" noEditPoints="1" noAdjustHandles="1" noChangeArrowheads="1" noChangeShapeType="1" noTextEdit="1"/>
              </p:cNvSpPr>
              <p:nvPr/>
            </p:nvSpPr>
            <p:spPr>
              <a:xfrm>
                <a:off x="502443" y="4408276"/>
                <a:ext cx="6143683" cy="492620"/>
              </a:xfrm>
              <a:prstGeom prst="rect">
                <a:avLst/>
              </a:prstGeom>
              <a:blipFill>
                <a:blip r:embed="rId8"/>
                <a:stretch>
                  <a:fillRect l="-595" t="-98765" b="-130864"/>
                </a:stretch>
              </a:blipFill>
            </p:spPr>
            <p:txBody>
              <a:bodyPr/>
              <a:lstStyle/>
              <a:p>
                <a:r>
                  <a:rPr lang="zh-CN" altLang="en-US">
                    <a:noFill/>
                  </a:rPr>
                  <a:t> </a:t>
                </a:r>
              </a:p>
            </p:txBody>
          </p:sp>
        </mc:Fallback>
      </mc:AlternateContent>
      <p:sp>
        <p:nvSpPr>
          <p:cNvPr id="16" name="文本占位符 3">
            <a:extLst>
              <a:ext uri="{FF2B5EF4-FFF2-40B4-BE49-F238E27FC236}">
                <a16:creationId xmlns:a16="http://schemas.microsoft.com/office/drawing/2014/main" id="{6CCD8B72-F7C7-415A-B50A-C65680B3CF90}"/>
              </a:ext>
            </a:extLst>
          </p:cNvPr>
          <p:cNvSpPr txBox="1">
            <a:spLocks/>
          </p:cNvSpPr>
          <p:nvPr/>
        </p:nvSpPr>
        <p:spPr>
          <a:xfrm>
            <a:off x="584148" y="5470102"/>
            <a:ext cx="915468"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问题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7" name="文本框 16">
            <a:extLst>
              <a:ext uri="{FF2B5EF4-FFF2-40B4-BE49-F238E27FC236}">
                <a16:creationId xmlns:a16="http://schemas.microsoft.com/office/drawing/2014/main" id="{9C7AA2D3-CF6E-442D-94E6-2028D95E7F35}"/>
              </a:ext>
            </a:extLst>
          </p:cNvPr>
          <p:cNvSpPr txBox="1"/>
          <p:nvPr/>
        </p:nvSpPr>
        <p:spPr>
          <a:xfrm>
            <a:off x="1684839" y="5503387"/>
            <a:ext cx="3416320" cy="369332"/>
          </a:xfrm>
          <a:prstGeom prst="rect">
            <a:avLst/>
          </a:prstGeom>
          <a:noFill/>
        </p:spPr>
        <p:txBody>
          <a:bodyPr wrap="none" rtlCol="0">
            <a:spAutoFit/>
          </a:bodyPr>
          <a:lstStyle/>
          <a:p>
            <a:r>
              <a:rPr lang="zh-CN" altLang="en-US" dirty="0">
                <a:ea typeface="阿里巴巴普惠体 R" panose="00020600040101010101"/>
              </a:rPr>
              <a:t>不确定的反馈函数，如何估计？</a:t>
            </a:r>
            <a:endParaRPr lang="en-US" dirty="0">
              <a:ea typeface="阿里巴巴普惠体 R" panose="00020600040101010101"/>
            </a:endParaRPr>
          </a:p>
        </p:txBody>
      </p:sp>
      <p:pic>
        <p:nvPicPr>
          <p:cNvPr id="10" name="图片 9">
            <a:extLst>
              <a:ext uri="{FF2B5EF4-FFF2-40B4-BE49-F238E27FC236}">
                <a16:creationId xmlns:a16="http://schemas.microsoft.com/office/drawing/2014/main" id="{DF2454E1-91EC-4F7A-953B-CE3F2452F7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31147" y="1973241"/>
            <a:ext cx="2793873" cy="2330779"/>
          </a:xfrm>
          <a:prstGeom prst="rect">
            <a:avLst/>
          </a:prstGeom>
        </p:spPr>
      </p:pic>
    </p:spTree>
    <p:custDataLst>
      <p:tags r:id="rId1"/>
    </p:custDataLst>
    <p:extLst>
      <p:ext uri="{BB962C8B-B14F-4D97-AF65-F5344CB8AC3E}">
        <p14:creationId xmlns:p14="http://schemas.microsoft.com/office/powerpoint/2010/main" val="278467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73EBC2-BA76-4319-97D4-86A88B899DB1}"/>
              </a:ext>
            </a:extLst>
          </p:cNvPr>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p:sp>
        <p:nvSpPr>
          <p:cNvPr id="4" name="标题 3">
            <a:extLst>
              <a:ext uri="{FF2B5EF4-FFF2-40B4-BE49-F238E27FC236}">
                <a16:creationId xmlns:a16="http://schemas.microsoft.com/office/drawing/2014/main" id="{3270C56F-C3E6-4AF2-85F6-1869DE711DB0}"/>
              </a:ext>
            </a:extLst>
          </p:cNvPr>
          <p:cNvSpPr>
            <a:spLocks noGrp="1"/>
          </p:cNvSpPr>
          <p:nvPr>
            <p:ph type="title"/>
          </p:nvPr>
        </p:nvSpPr>
        <p:spPr>
          <a:xfrm>
            <a:off x="658558" y="2"/>
            <a:ext cx="8137922" cy="1028699"/>
          </a:xfrm>
        </p:spPr>
        <p:txBody>
          <a:bodyPr/>
          <a:lstStyle/>
          <a:p>
            <a:r>
              <a:rPr lang="zh-CN" altLang="en-US"/>
              <a:t>收益估计</a:t>
            </a:r>
            <a:endParaRPr lang="en-US"/>
          </a:p>
        </p:txBody>
      </p:sp>
      <p:sp>
        <p:nvSpPr>
          <p:cNvPr id="5" name="内容占位符 2">
            <a:extLst>
              <a:ext uri="{FF2B5EF4-FFF2-40B4-BE49-F238E27FC236}">
                <a16:creationId xmlns:a16="http://schemas.microsoft.com/office/drawing/2014/main" id="{9ED9AC65-4273-429B-9EEC-2F931597E11C}"/>
              </a:ext>
            </a:extLst>
          </p:cNvPr>
          <p:cNvSpPr txBox="1">
            <a:spLocks/>
          </p:cNvSpPr>
          <p:nvPr/>
        </p:nvSpPr>
        <p:spPr>
          <a:xfrm>
            <a:off x="502444" y="1341838"/>
            <a:ext cx="8137922" cy="4572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期望收益和采样次数的关系</a:t>
            </a: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占位符 3">
            <a:extLst>
              <a:ext uri="{FF2B5EF4-FFF2-40B4-BE49-F238E27FC236}">
                <a16:creationId xmlns:a16="http://schemas.microsoft.com/office/drawing/2014/main" id="{04E8DCDE-DA86-47F4-825D-FD066067ADC5}"/>
              </a:ext>
            </a:extLst>
          </p:cNvPr>
          <p:cNvSpPr txBox="1">
            <a:spLocks/>
          </p:cNvSpPr>
          <p:nvPr/>
        </p:nvSpPr>
        <p:spPr>
          <a:xfrm>
            <a:off x="594845" y="3647812"/>
            <a:ext cx="146017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增量实现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31FE57-6F5D-4716-AFFD-9530E687A4DB}"/>
                  </a:ext>
                </a:extLst>
              </p:cNvPr>
              <p:cNvSpPr txBox="1"/>
              <p:nvPr/>
            </p:nvSpPr>
            <p:spPr>
              <a:xfrm>
                <a:off x="379624" y="4314953"/>
                <a:ext cx="8755987"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oMath>
                  </m:oMathPara>
                </a14:m>
                <a:endParaRPr lang="en-US" dirty="0"/>
              </a:p>
            </p:txBody>
          </p:sp>
        </mc:Choice>
        <mc:Fallback xmlns="">
          <p:sp>
            <p:nvSpPr>
              <p:cNvPr id="7" name="文本框 6">
                <a:extLst>
                  <a:ext uri="{FF2B5EF4-FFF2-40B4-BE49-F238E27FC236}">
                    <a16:creationId xmlns:a16="http://schemas.microsoft.com/office/drawing/2014/main" id="{7631FE57-6F5D-4716-AFFD-9530E687A4DB}"/>
                  </a:ext>
                </a:extLst>
              </p:cNvPr>
              <p:cNvSpPr txBox="1">
                <a:spLocks noRot="1" noChangeAspect="1" noMove="1" noResize="1" noEditPoints="1" noAdjustHandles="1" noChangeArrowheads="1" noChangeShapeType="1" noTextEdit="1"/>
              </p:cNvSpPr>
              <p:nvPr/>
            </p:nvSpPr>
            <p:spPr>
              <a:xfrm>
                <a:off x="379624" y="4314953"/>
                <a:ext cx="8755987" cy="9840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414AA6-12E7-4A05-A006-59939D11844D}"/>
                  </a:ext>
                </a:extLst>
              </p:cNvPr>
              <p:cNvSpPr txBox="1"/>
              <p:nvPr/>
            </p:nvSpPr>
            <p:spPr>
              <a:xfrm>
                <a:off x="2259980" y="1928898"/>
                <a:ext cx="3214278" cy="5954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b="0" i="1" smtClean="0">
                                  <a:latin typeface="Cambria Math" panose="02040503050406030204" pitchFamily="18" charset="0"/>
                                </a:rPr>
                                <m:t>−1</m:t>
                              </m:r>
                            </m:sub>
                          </m:sSub>
                        </m:num>
                        <m:den>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oMath>
                  </m:oMathPara>
                </a14:m>
                <a:endParaRPr lang="en-US"/>
              </a:p>
            </p:txBody>
          </p:sp>
        </mc:Choice>
        <mc:Fallback xmlns="">
          <p:sp>
            <p:nvSpPr>
              <p:cNvPr id="8" name="文本框 7">
                <a:extLst>
                  <a:ext uri="{FF2B5EF4-FFF2-40B4-BE49-F238E27FC236}">
                    <a16:creationId xmlns:a16="http://schemas.microsoft.com/office/drawing/2014/main" id="{C4414AA6-12E7-4A05-A006-59939D11844D}"/>
                  </a:ext>
                </a:extLst>
              </p:cNvPr>
              <p:cNvSpPr txBox="1">
                <a:spLocks noRot="1" noChangeAspect="1" noMove="1" noResize="1" noEditPoints="1" noAdjustHandles="1" noChangeArrowheads="1" noChangeShapeType="1" noTextEdit="1"/>
              </p:cNvSpPr>
              <p:nvPr/>
            </p:nvSpPr>
            <p:spPr>
              <a:xfrm>
                <a:off x="2259980" y="1928898"/>
                <a:ext cx="3214278" cy="5954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0FB83D5-E645-491E-9767-6AB217E988C9}"/>
                  </a:ext>
                </a:extLst>
              </p:cNvPr>
              <p:cNvSpPr txBox="1"/>
              <p:nvPr/>
            </p:nvSpPr>
            <p:spPr>
              <a:xfrm>
                <a:off x="7057847" y="3520191"/>
                <a:ext cx="1367297" cy="378245"/>
              </a:xfrm>
              <a:prstGeom prst="rect">
                <a:avLst/>
              </a:prstGeom>
              <a:noFill/>
            </p:spPr>
            <p:txBody>
              <a:bodyPr wrap="none" rtlCol="0">
                <a:spAutoFit/>
              </a:bodyPr>
              <a:lstStyle/>
              <a:p>
                <a:r>
                  <a:rPr lang="zh-CN" altLang="en-US">
                    <a:ea typeface="阿里巴巴普惠体 R" panose="00020600040101010101"/>
                  </a:rPr>
                  <a:t>误差项：</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𝑛</m:t>
                        </m:r>
                      </m:sub>
                      <m:sup>
                        <m:r>
                          <a:rPr lang="en-US" b="0" i="1" smtClean="0">
                            <a:latin typeface="Cambria Math" panose="02040503050406030204" pitchFamily="18" charset="0"/>
                          </a:rPr>
                          <m:t>𝑖</m:t>
                        </m:r>
                      </m:sup>
                    </m:sSubSup>
                  </m:oMath>
                </a14:m>
                <a:endParaRPr lang="en-US">
                  <a:ea typeface="阿里巴巴普惠体 R" panose="00020600040101010101"/>
                </a:endParaRPr>
              </a:p>
            </p:txBody>
          </p:sp>
        </mc:Choice>
        <mc:Fallback xmlns="">
          <p:sp>
            <p:nvSpPr>
              <p:cNvPr id="9" name="文本框 8">
                <a:extLst>
                  <a:ext uri="{FF2B5EF4-FFF2-40B4-BE49-F238E27FC236}">
                    <a16:creationId xmlns:a16="http://schemas.microsoft.com/office/drawing/2014/main" id="{70FB83D5-E645-491E-9767-6AB217E988C9}"/>
                  </a:ext>
                </a:extLst>
              </p:cNvPr>
              <p:cNvSpPr txBox="1">
                <a:spLocks noRot="1" noChangeAspect="1" noMove="1" noResize="1" noEditPoints="1" noAdjustHandles="1" noChangeArrowheads="1" noChangeShapeType="1" noTextEdit="1"/>
              </p:cNvSpPr>
              <p:nvPr/>
            </p:nvSpPr>
            <p:spPr>
              <a:xfrm>
                <a:off x="7057847" y="3520191"/>
                <a:ext cx="1367297" cy="378245"/>
              </a:xfrm>
              <a:prstGeom prst="rect">
                <a:avLst/>
              </a:prstGeom>
              <a:blipFill>
                <a:blip r:embed="rId8"/>
                <a:stretch>
                  <a:fillRect l="-4018" t="-4762" b="-23810"/>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F403C379-1311-449A-AA59-DDEC354C1648}"/>
              </a:ext>
            </a:extLst>
          </p:cNvPr>
          <p:cNvCxnSpPr/>
          <p:nvPr/>
        </p:nvCxnSpPr>
        <p:spPr>
          <a:xfrm flipH="1" flipV="1">
            <a:off x="7798789" y="3990352"/>
            <a:ext cx="330183" cy="56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A3BC1F41-DB08-4757-905E-3E38C4701E0B}"/>
                  </a:ext>
                </a:extLst>
              </p:cNvPr>
              <p:cNvSpPr txBox="1">
                <a:spLocks/>
              </p:cNvSpPr>
              <p:nvPr/>
            </p:nvSpPr>
            <p:spPr>
              <a:xfrm>
                <a:off x="502444" y="2797147"/>
                <a:ext cx="8137922" cy="4572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缺点：每次更新的空间复杂度是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内容占位符 2">
                <a:extLst>
                  <a:ext uri="{FF2B5EF4-FFF2-40B4-BE49-F238E27FC236}">
                    <a16:creationId xmlns:a16="http://schemas.microsoft.com/office/drawing/2014/main" id="{A3BC1F41-DB08-4757-905E-3E38C4701E0B}"/>
                  </a:ext>
                </a:extLst>
              </p:cNvPr>
              <p:cNvSpPr txBox="1">
                <a:spLocks noRot="1" noChangeAspect="1" noMove="1" noResize="1" noEditPoints="1" noAdjustHandles="1" noChangeArrowheads="1" noChangeShapeType="1" noTextEdit="1"/>
              </p:cNvSpPr>
              <p:nvPr/>
            </p:nvSpPr>
            <p:spPr>
              <a:xfrm>
                <a:off x="502444" y="2797147"/>
                <a:ext cx="8137922" cy="457225"/>
              </a:xfrm>
              <a:prstGeom prst="rect">
                <a:avLst/>
              </a:prstGeom>
              <a:blipFill>
                <a:blip r:embed="rId9"/>
                <a:stretch>
                  <a:fillRect l="-468" t="-5405"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7F31-C3D0-8C49-B65F-B957A9EDAB6C}"/>
                  </a:ext>
                </a:extLst>
              </p:cNvPr>
              <p:cNvSpPr txBox="1"/>
              <p:nvPr/>
            </p:nvSpPr>
            <p:spPr>
              <a:xfrm>
                <a:off x="594845" y="5470102"/>
                <a:ext cx="2114746" cy="369332"/>
              </a:xfrm>
              <a:prstGeom prst="rect">
                <a:avLst/>
              </a:prstGeom>
              <a:noFill/>
            </p:spPr>
            <p:txBody>
              <a:bodyPr wrap="none" rtlCol="0">
                <a:spAutoFit/>
              </a:bodyPr>
              <a:lstStyle/>
              <a:p>
                <a:r>
                  <a:rPr lang="zh-CN" altLang="en-US" dirty="0">
                    <a:ea typeface="阿里巴巴普惠体 R" panose="00020600040101010101"/>
                  </a:rPr>
                  <a:t>空间复杂度为</a:t>
                </a:r>
                <a:r>
                  <a:rPr lang="en-US" altLang="zh-CN" dirty="0">
                    <a:ea typeface="阿里巴巴普惠体 R" panose="00020600040101010101"/>
                    <a:sym typeface="Wingdings" pitchFamily="2" charset="2"/>
                  </a:rPr>
                  <a:t> </a:t>
                </a:r>
                <a14:m>
                  <m:oMath xmlns:m="http://schemas.openxmlformats.org/officeDocument/2006/math">
                    <m:r>
                      <a:rPr lang="en-US" altLang="zh-CN" b="0" i="1" smtClean="0">
                        <a:latin typeface="Cambria Math" panose="02040503050406030204" pitchFamily="18" charset="0"/>
                        <a:sym typeface="Wingdings" pitchFamily="2" charset="2"/>
                      </a:rPr>
                      <m:t>𝑂</m:t>
                    </m:r>
                    <m:d>
                      <m:dPr>
                        <m:ctrlPr>
                          <a:rPr lang="en-US" altLang="zh-CN" b="0" i="1" smtClean="0">
                            <a:latin typeface="Cambria Math" panose="02040503050406030204" pitchFamily="18" charset="0"/>
                            <a:sym typeface="Wingdings" pitchFamily="2" charset="2"/>
                          </a:rPr>
                        </m:ctrlPr>
                      </m:dPr>
                      <m:e>
                        <m:r>
                          <a:rPr lang="en-US" altLang="zh-CN" b="0" i="1" smtClean="0">
                            <a:latin typeface="Cambria Math" panose="02040503050406030204" pitchFamily="18" charset="0"/>
                            <a:sym typeface="Wingdings" pitchFamily="2" charset="2"/>
                          </a:rPr>
                          <m:t>1</m:t>
                        </m:r>
                      </m:e>
                    </m:d>
                  </m:oMath>
                </a14:m>
                <a:endParaRPr lang="en-US" dirty="0">
                  <a:ea typeface="阿里巴巴普惠体 R" panose="00020600040101010101"/>
                </a:endParaRPr>
              </a:p>
            </p:txBody>
          </p:sp>
        </mc:Choice>
        <mc:Fallback xmlns="">
          <p:sp>
            <p:nvSpPr>
              <p:cNvPr id="10" name="TextBox 9">
                <a:extLst>
                  <a:ext uri="{FF2B5EF4-FFF2-40B4-BE49-F238E27FC236}">
                    <a16:creationId xmlns:a16="http://schemas.microsoft.com/office/drawing/2014/main" id="{53517F31-C3D0-8C49-B65F-B957A9EDAB6C}"/>
                  </a:ext>
                </a:extLst>
              </p:cNvPr>
              <p:cNvSpPr txBox="1">
                <a:spLocks noRot="1" noChangeAspect="1" noMove="1" noResize="1" noEditPoints="1" noAdjustHandles="1" noChangeArrowheads="1" noChangeShapeType="1" noTextEdit="1"/>
              </p:cNvSpPr>
              <p:nvPr/>
            </p:nvSpPr>
            <p:spPr>
              <a:xfrm>
                <a:off x="594845" y="5470102"/>
                <a:ext cx="2114746" cy="369332"/>
              </a:xfrm>
              <a:prstGeom prst="rect">
                <a:avLst/>
              </a:prstGeom>
              <a:blipFill>
                <a:blip r:embed="rId10"/>
                <a:stretch>
                  <a:fillRect l="-2601" t="-8197" b="-2459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9070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43E3DF5-071D-4EC6-A6C3-0C4321E93D22}"/>
              </a:ext>
            </a:extLst>
          </p:cNvPr>
          <p:cNvSpPr>
            <a:spLocks noGrp="1"/>
          </p:cNvSpPr>
          <p:nvPr>
            <p:ph type="sldNum" sz="quarter" idx="12"/>
          </p:nvPr>
        </p:nvSpPr>
        <p:spPr/>
        <p:txBody>
          <a:bodyPr/>
          <a:lstStyle/>
          <a:p>
            <a:fld id="{5DD3DB80-B894-403A-B48E-6FDC1A72010E}" type="slidenum">
              <a:rPr lang="zh-CN" altLang="en-US" smtClean="0"/>
              <a:pPr/>
              <a:t>59</a:t>
            </a:fld>
            <a:endParaRPr lang="zh-CN" altLang="en-US" dirty="0"/>
          </a:p>
        </p:txBody>
      </p:sp>
      <p:sp>
        <p:nvSpPr>
          <p:cNvPr id="4" name="标题 3">
            <a:extLst>
              <a:ext uri="{FF2B5EF4-FFF2-40B4-BE49-F238E27FC236}">
                <a16:creationId xmlns:a16="http://schemas.microsoft.com/office/drawing/2014/main" id="{D587F5DF-0717-4884-894D-1DD837F67897}"/>
              </a:ext>
            </a:extLst>
          </p:cNvPr>
          <p:cNvSpPr>
            <a:spLocks noGrp="1"/>
          </p:cNvSpPr>
          <p:nvPr>
            <p:ph type="title"/>
          </p:nvPr>
        </p:nvSpPr>
        <p:spPr>
          <a:xfrm>
            <a:off x="658558" y="2"/>
            <a:ext cx="8137922" cy="1028699"/>
          </a:xfrm>
        </p:spPr>
        <p:txBody>
          <a:bodyPr/>
          <a:lstStyle/>
          <a:p>
            <a:r>
              <a:rPr lang="zh-CN" altLang="en-US"/>
              <a:t>算法：多臂老虎机</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E810602-07FD-4F51-9380-B3548F9FC908}"/>
                  </a:ext>
                </a:extLst>
              </p:cNvPr>
              <p:cNvSpPr txBox="1">
                <a:spLocks/>
              </p:cNvSpPr>
              <p:nvPr/>
            </p:nvSpPr>
            <p:spPr>
              <a:xfrm>
                <a:off x="502444" y="1341838"/>
                <a:ext cx="8137922" cy="29922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初始化：</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主循环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利用策略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选取某个动作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获取收益：</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𝐵𝑎𝑛𝑑𝑖𝑡</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b="0" dirty="0">
                    <a:ea typeface="阿里巴巴普惠体 R" panose="00020600040101010101" pitchFamily="18" charset="-122"/>
                    <a:cs typeface="阿里巴巴普惠体 R" panose="00020600040101010101" pitchFamily="18" charset="-122"/>
                  </a:rPr>
                  <a:t>更新计数器：</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b="0" dirty="0">
                    <a:ea typeface="阿里巴巴普惠体 R" panose="00020600040101010101" pitchFamily="18" charset="-122"/>
                    <a:cs typeface="阿里巴巴普惠体 R" panose="00020600040101010101" pitchFamily="18" charset="-122"/>
                  </a:rPr>
                  <a:t>更新估值：</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den>
                    </m:f>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9E810602-07FD-4F51-9380-B3548F9FC908}"/>
                  </a:ext>
                </a:extLst>
              </p:cNvPr>
              <p:cNvSpPr txBox="1">
                <a:spLocks noRot="1" noChangeAspect="1" noMove="1" noResize="1" noEditPoints="1" noAdjustHandles="1" noChangeArrowheads="1" noChangeShapeType="1" noTextEdit="1"/>
              </p:cNvSpPr>
              <p:nvPr/>
            </p:nvSpPr>
            <p:spPr>
              <a:xfrm>
                <a:off x="502444" y="1341838"/>
                <a:ext cx="8137922" cy="2992269"/>
              </a:xfrm>
              <a:prstGeom prst="rect">
                <a:avLst/>
              </a:prstGeom>
              <a:blipFill>
                <a:blip r:embed="rId5"/>
                <a:stretch>
                  <a:fillRect l="-624"/>
                </a:stretch>
              </a:blipFill>
            </p:spPr>
            <p:txBody>
              <a:bodyPr/>
              <a:lstStyle/>
              <a:p>
                <a:r>
                  <a:rPr lang="en-US">
                    <a:noFill/>
                  </a:rPr>
                  <a:t> </a:t>
                </a:r>
              </a:p>
            </p:txBody>
          </p:sp>
        </mc:Fallback>
      </mc:AlternateContent>
      <p:grpSp>
        <p:nvGrpSpPr>
          <p:cNvPr id="8" name="组合 7">
            <a:extLst>
              <a:ext uri="{FF2B5EF4-FFF2-40B4-BE49-F238E27FC236}">
                <a16:creationId xmlns:a16="http://schemas.microsoft.com/office/drawing/2014/main" id="{A2168F28-02F3-45E7-B412-690AE044B169}"/>
              </a:ext>
            </a:extLst>
          </p:cNvPr>
          <p:cNvGrpSpPr/>
          <p:nvPr/>
        </p:nvGrpSpPr>
        <p:grpSpPr>
          <a:xfrm>
            <a:off x="502442" y="4736028"/>
            <a:ext cx="2993255" cy="1035944"/>
            <a:chOff x="502442" y="4736028"/>
            <a:chExt cx="2993255" cy="1035944"/>
          </a:xfrm>
        </p:grpSpPr>
        <p:sp>
          <p:nvSpPr>
            <p:cNvPr id="6" name="文本占位符 3">
              <a:extLst>
                <a:ext uri="{FF2B5EF4-FFF2-40B4-BE49-F238E27FC236}">
                  <a16:creationId xmlns:a16="http://schemas.microsoft.com/office/drawing/2014/main" id="{7A0BA191-70E3-4200-8843-10182E188EF3}"/>
                </a:ext>
              </a:extLst>
            </p:cNvPr>
            <p:cNvSpPr txBox="1">
              <a:spLocks/>
            </p:cNvSpPr>
            <p:nvPr/>
          </p:nvSpPr>
          <p:spPr>
            <a:xfrm>
              <a:off x="502442" y="4736028"/>
              <a:ext cx="2329967"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权衡探索与利用</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3C4943-302C-4E74-823C-11466C60C15A}"/>
                    </a:ext>
                  </a:extLst>
                </p:cNvPr>
                <p:cNvSpPr txBox="1"/>
                <p:nvPr/>
              </p:nvSpPr>
              <p:spPr>
                <a:xfrm>
                  <a:off x="502442" y="5402640"/>
                  <a:ext cx="2993255" cy="369332"/>
                </a:xfrm>
                <a:prstGeom prst="rect">
                  <a:avLst/>
                </a:prstGeom>
                <a:noFill/>
              </p:spPr>
              <p:txBody>
                <a:bodyPr wrap="none" rtlCol="0">
                  <a:spAutoFit/>
                </a:bodyPr>
                <a:lstStyle/>
                <a:p>
                  <a:r>
                    <a:rPr lang="zh-CN" altLang="en-US" dirty="0">
                      <a:ea typeface="阿里巴巴普惠体 R" panose="00020600040101010101"/>
                    </a:rPr>
                    <a:t>应当选取什么样的策略 </a:t>
                  </a:r>
                  <a14:m>
                    <m:oMath xmlns:m="http://schemas.openxmlformats.org/officeDocument/2006/math">
                      <m:r>
                        <a:rPr lang="en-US" altLang="zh-CN" b="0" i="1" smtClean="0">
                          <a:latin typeface="Cambria Math" panose="02040503050406030204" pitchFamily="18" charset="0"/>
                        </a:rPr>
                        <m:t>𝜋</m:t>
                      </m:r>
                    </m:oMath>
                  </a14:m>
                  <a:r>
                    <a:rPr lang="en-US" dirty="0">
                      <a:ea typeface="阿里巴巴普惠体 R" panose="00020600040101010101"/>
                    </a:rPr>
                    <a:t> </a:t>
                  </a:r>
                  <a:r>
                    <a:rPr lang="zh-CN" altLang="en-US" dirty="0">
                      <a:ea typeface="阿里巴巴普惠体 R" panose="00020600040101010101"/>
                    </a:rPr>
                    <a:t>？</a:t>
                  </a:r>
                  <a:endParaRPr lang="en-US" dirty="0">
                    <a:ea typeface="阿里巴巴普惠体 R" panose="00020600040101010101"/>
                  </a:endParaRPr>
                </a:p>
              </p:txBody>
            </p:sp>
          </mc:Choice>
          <mc:Fallback xmlns="">
            <p:sp>
              <p:nvSpPr>
                <p:cNvPr id="7" name="文本框 6">
                  <a:extLst>
                    <a:ext uri="{FF2B5EF4-FFF2-40B4-BE49-F238E27FC236}">
                      <a16:creationId xmlns:a16="http://schemas.microsoft.com/office/drawing/2014/main" id="{FA3C4943-302C-4E74-823C-11466C60C15A}"/>
                    </a:ext>
                  </a:extLst>
                </p:cNvPr>
                <p:cNvSpPr txBox="1">
                  <a:spLocks noRot="1" noChangeAspect="1" noMove="1" noResize="1" noEditPoints="1" noAdjustHandles="1" noChangeArrowheads="1" noChangeShapeType="1" noTextEdit="1"/>
                </p:cNvSpPr>
                <p:nvPr/>
              </p:nvSpPr>
              <p:spPr>
                <a:xfrm>
                  <a:off x="502442" y="5402640"/>
                  <a:ext cx="2993255" cy="369332"/>
                </a:xfrm>
                <a:prstGeom prst="rect">
                  <a:avLst/>
                </a:prstGeom>
                <a:blipFill>
                  <a:blip r:embed="rId6"/>
                  <a:stretch>
                    <a:fillRect l="-1629" t="-8197" r="-1018" b="-24590"/>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67888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590BD5D-2F6C-4D8F-B255-2D5FB2F1527A}"/>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4" name="标题 3">
            <a:extLst>
              <a:ext uri="{FF2B5EF4-FFF2-40B4-BE49-F238E27FC236}">
                <a16:creationId xmlns:a16="http://schemas.microsoft.com/office/drawing/2014/main" id="{8A18A85F-A0B3-4634-B66A-E43D3E213964}"/>
              </a:ext>
            </a:extLst>
          </p:cNvPr>
          <p:cNvSpPr>
            <a:spLocks noGrp="1"/>
          </p:cNvSpPr>
          <p:nvPr>
            <p:ph type="title"/>
          </p:nvPr>
        </p:nvSpPr>
        <p:spPr>
          <a:xfrm>
            <a:off x="684000" y="468000"/>
            <a:ext cx="8231400" cy="560701"/>
          </a:xfrm>
        </p:spPr>
        <p:txBody>
          <a:bodyPr>
            <a:normAutofit/>
          </a:bodyPr>
          <a:lstStyle/>
          <a:p>
            <a:r>
              <a:rPr lang="zh-CN" altLang="en-US" dirty="0"/>
              <a:t>本课程辅助学习平台</a:t>
            </a:r>
            <a:r>
              <a:rPr lang="en-US" altLang="zh-CN" dirty="0"/>
              <a:t>1: </a:t>
            </a:r>
            <a:r>
              <a:rPr lang="zh-CN" altLang="en-US" dirty="0"/>
              <a:t>伯禹</a:t>
            </a:r>
            <a:r>
              <a:rPr lang="en-US" altLang="zh-CN" dirty="0" err="1"/>
              <a:t>ElitesAI</a:t>
            </a:r>
            <a:r>
              <a:rPr lang="zh-CN" altLang="en-US" dirty="0"/>
              <a:t>强化学习课程</a:t>
            </a:r>
          </a:p>
        </p:txBody>
      </p:sp>
      <p:pic>
        <p:nvPicPr>
          <p:cNvPr id="5" name="图片 4">
            <a:extLst>
              <a:ext uri="{FF2B5EF4-FFF2-40B4-BE49-F238E27FC236}">
                <a16:creationId xmlns:a16="http://schemas.microsoft.com/office/drawing/2014/main" id="{DE9A9451-3EB4-4316-9B7B-3FD2BADCF2A4}"/>
              </a:ext>
            </a:extLst>
          </p:cNvPr>
          <p:cNvPicPr>
            <a:picLocks noChangeAspect="1"/>
          </p:cNvPicPr>
          <p:nvPr/>
        </p:nvPicPr>
        <p:blipFill rotWithShape="1">
          <a:blip r:embed="rId2"/>
          <a:srcRect b="17879"/>
          <a:stretch/>
        </p:blipFill>
        <p:spPr>
          <a:xfrm>
            <a:off x="406508" y="1183733"/>
            <a:ext cx="8233857" cy="4100772"/>
          </a:xfrm>
          <a:prstGeom prst="rect">
            <a:avLst/>
          </a:prstGeom>
        </p:spPr>
      </p:pic>
      <p:sp>
        <p:nvSpPr>
          <p:cNvPr id="10" name="文本框 9">
            <a:extLst>
              <a:ext uri="{FF2B5EF4-FFF2-40B4-BE49-F238E27FC236}">
                <a16:creationId xmlns:a16="http://schemas.microsoft.com/office/drawing/2014/main" id="{8DA35B3C-DCB7-4C0A-AF70-14C53C3D07BA}"/>
              </a:ext>
            </a:extLst>
          </p:cNvPr>
          <p:cNvSpPr txBox="1"/>
          <p:nvPr/>
        </p:nvSpPr>
        <p:spPr>
          <a:xfrm>
            <a:off x="186491" y="5663225"/>
            <a:ext cx="2850508" cy="615553"/>
          </a:xfrm>
          <a:prstGeom prst="rect">
            <a:avLst/>
          </a:prstGeom>
          <a:noFill/>
        </p:spPr>
        <p:txBody>
          <a:bodyPr wrap="square">
            <a:spAutoFit/>
          </a:bodyPr>
          <a:lstStyle/>
          <a:p>
            <a:pPr algn="ctr"/>
            <a:r>
              <a:rPr lang="zh-CN" altLang="en-US" sz="1600" dirty="0"/>
              <a:t>注册后免费获取强化学习课程</a:t>
            </a:r>
            <a:endParaRPr lang="en-US" altLang="zh-CN" dirty="0"/>
          </a:p>
          <a:p>
            <a:pPr algn="ctr"/>
            <a:r>
              <a:rPr lang="zh-CN" altLang="en-US" dirty="0">
                <a:solidFill>
                  <a:srgbClr val="0070C0"/>
                </a:solidFill>
              </a:rPr>
              <a:t>https://www.boyuai.com/</a:t>
            </a:r>
            <a:r>
              <a:rPr lang="en-US" altLang="zh-CN" dirty="0" err="1">
                <a:solidFill>
                  <a:srgbClr val="0070C0"/>
                </a:solidFill>
              </a:rPr>
              <a:t>rl</a:t>
            </a:r>
            <a:endParaRPr lang="zh-CN" altLang="en-US" dirty="0">
              <a:solidFill>
                <a:srgbClr val="0070C0"/>
              </a:solidFill>
            </a:endParaRPr>
          </a:p>
        </p:txBody>
      </p:sp>
      <p:pic>
        <p:nvPicPr>
          <p:cNvPr id="6" name="图片 5">
            <a:extLst>
              <a:ext uri="{FF2B5EF4-FFF2-40B4-BE49-F238E27FC236}">
                <a16:creationId xmlns:a16="http://schemas.microsoft.com/office/drawing/2014/main" id="{89DF75E8-33A5-E94E-E442-332B97FF28A2}"/>
              </a:ext>
            </a:extLst>
          </p:cNvPr>
          <p:cNvPicPr>
            <a:picLocks noChangeAspect="1"/>
          </p:cNvPicPr>
          <p:nvPr/>
        </p:nvPicPr>
        <p:blipFill>
          <a:blip r:embed="rId3"/>
          <a:stretch>
            <a:fillRect/>
          </a:stretch>
        </p:blipFill>
        <p:spPr>
          <a:xfrm>
            <a:off x="3121794" y="4259079"/>
            <a:ext cx="2631106" cy="1981386"/>
          </a:xfrm>
          <a:prstGeom prst="rect">
            <a:avLst/>
          </a:prstGeom>
          <a:ln>
            <a:solidFill>
              <a:schemeClr val="bg1">
                <a:lumMod val="85000"/>
              </a:schemeClr>
            </a:solidFill>
          </a:ln>
        </p:spPr>
      </p:pic>
      <p:pic>
        <p:nvPicPr>
          <p:cNvPr id="7" name="图片 6">
            <a:extLst>
              <a:ext uri="{FF2B5EF4-FFF2-40B4-BE49-F238E27FC236}">
                <a16:creationId xmlns:a16="http://schemas.microsoft.com/office/drawing/2014/main" id="{02F42D23-CAAA-4245-84ED-1F3663C0BD1A}"/>
              </a:ext>
            </a:extLst>
          </p:cNvPr>
          <p:cNvPicPr>
            <a:picLocks noChangeAspect="1"/>
          </p:cNvPicPr>
          <p:nvPr/>
        </p:nvPicPr>
        <p:blipFill>
          <a:blip r:embed="rId4"/>
          <a:stretch>
            <a:fillRect/>
          </a:stretch>
        </p:blipFill>
        <p:spPr>
          <a:xfrm>
            <a:off x="5837695" y="4259079"/>
            <a:ext cx="2802670" cy="1981386"/>
          </a:xfrm>
          <a:prstGeom prst="rect">
            <a:avLst/>
          </a:prstGeom>
          <a:ln>
            <a:solidFill>
              <a:schemeClr val="bg1">
                <a:lumMod val="85000"/>
              </a:schemeClr>
            </a:solidFill>
          </a:ln>
        </p:spPr>
      </p:pic>
    </p:spTree>
    <p:extLst>
      <p:ext uri="{BB962C8B-B14F-4D97-AF65-F5344CB8AC3E}">
        <p14:creationId xmlns:p14="http://schemas.microsoft.com/office/powerpoint/2010/main" val="273665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3733F61-FE43-4A88-87C9-75DC749829A7}"/>
              </a:ext>
            </a:extLst>
          </p:cNvPr>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p:sp>
        <p:nvSpPr>
          <p:cNvPr id="4" name="标题 3">
            <a:extLst>
              <a:ext uri="{FF2B5EF4-FFF2-40B4-BE49-F238E27FC236}">
                <a16:creationId xmlns:a16="http://schemas.microsoft.com/office/drawing/2014/main" id="{377C65FD-91E3-4539-AAA6-DAA2643F2E0C}"/>
              </a:ext>
            </a:extLst>
          </p:cNvPr>
          <p:cNvSpPr>
            <a:spLocks noGrp="1"/>
          </p:cNvSpPr>
          <p:nvPr>
            <p:ph type="title"/>
          </p:nvPr>
        </p:nvSpPr>
        <p:spPr>
          <a:xfrm>
            <a:off x="658558" y="2"/>
            <a:ext cx="8137922" cy="1028699"/>
          </a:xfrm>
        </p:spPr>
        <p:txBody>
          <a:bodyPr/>
          <a:lstStyle/>
          <a:p>
            <a:r>
              <a:rPr lang="en-US" altLang="zh-CN" dirty="0"/>
              <a:t>Regret</a:t>
            </a:r>
            <a:r>
              <a:rPr lang="zh-CN" altLang="en-US" dirty="0"/>
              <a:t>函数</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411701D-FFA1-4170-91C8-7C748B0DC7B0}"/>
                  </a:ext>
                </a:extLst>
              </p:cNvPr>
              <p:cNvSpPr txBox="1">
                <a:spLocks/>
              </p:cNvSpPr>
              <p:nvPr/>
            </p:nvSpPr>
            <p:spPr>
              <a:xfrm>
                <a:off x="502444" y="1341839"/>
                <a:ext cx="8137922" cy="1222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决策的期望收益：</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ℙ</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𝑟</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最优收益：</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𝒜</m:t>
                            </m:r>
                          </m:lim>
                        </m:limLow>
                      </m:fName>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e>
                    </m:func>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0411701D-FFA1-4170-91C8-7C748B0DC7B0}"/>
                  </a:ext>
                </a:extLst>
              </p:cNvPr>
              <p:cNvSpPr txBox="1">
                <a:spLocks noRot="1" noChangeAspect="1" noMove="1" noResize="1" noEditPoints="1" noAdjustHandles="1" noChangeArrowheads="1" noChangeShapeType="1" noTextEdit="1"/>
              </p:cNvSpPr>
              <p:nvPr/>
            </p:nvSpPr>
            <p:spPr>
              <a:xfrm>
                <a:off x="502444" y="1341839"/>
                <a:ext cx="8137922" cy="1222942"/>
              </a:xfrm>
              <a:prstGeom prst="rect">
                <a:avLst/>
              </a:prstGeom>
              <a:blipFill>
                <a:blip r:embed="rId3"/>
                <a:stretch>
                  <a:fillRect l="-449"/>
                </a:stretch>
              </a:blipFill>
            </p:spPr>
            <p:txBody>
              <a:bodyPr/>
              <a:lstStyle/>
              <a:p>
                <a:r>
                  <a:rPr lang="zh-CN" altLang="en-US">
                    <a:noFill/>
                  </a:rPr>
                  <a:t> </a:t>
                </a:r>
              </a:p>
            </p:txBody>
          </p:sp>
        </mc:Fallback>
      </mc:AlternateContent>
      <p:sp>
        <p:nvSpPr>
          <p:cNvPr id="6" name="文本占位符 3">
            <a:extLst>
              <a:ext uri="{FF2B5EF4-FFF2-40B4-BE49-F238E27FC236}">
                <a16:creationId xmlns:a16="http://schemas.microsoft.com/office/drawing/2014/main" id="{DA203B12-318E-4E2E-AB17-F08E2F912AA7}"/>
              </a:ext>
            </a:extLst>
          </p:cNvPr>
          <p:cNvSpPr txBox="1">
            <a:spLocks/>
          </p:cNvSpPr>
          <p:nvPr/>
        </p:nvSpPr>
        <p:spPr>
          <a:xfrm>
            <a:off x="502443" y="2659967"/>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Regret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4656CAF9-F126-4783-8A69-843F72BF96AA}"/>
                  </a:ext>
                </a:extLst>
              </p:cNvPr>
              <p:cNvSpPr txBox="1">
                <a:spLocks/>
              </p:cNvSpPr>
              <p:nvPr/>
            </p:nvSpPr>
            <p:spPr>
              <a:xfrm>
                <a:off x="502443" y="3481442"/>
                <a:ext cx="8137922" cy="1222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决策与最优决策的收益差：</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14:m>
                  <m:oMath xmlns:m="http://schemas.openxmlformats.org/officeDocument/2006/math">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nary>
                          <m:naryPr>
                            <m: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bSup>
                              </m:e>
                            </m:d>
                          </m:e>
                        </m:nary>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4656CAF9-F126-4783-8A69-843F72BF96AA}"/>
                  </a:ext>
                </a:extLst>
              </p:cNvPr>
              <p:cNvSpPr txBox="1">
                <a:spLocks noRot="1" noChangeAspect="1" noMove="1" noResize="1" noEditPoints="1" noAdjustHandles="1" noChangeArrowheads="1" noChangeShapeType="1" noTextEdit="1"/>
              </p:cNvSpPr>
              <p:nvPr/>
            </p:nvSpPr>
            <p:spPr>
              <a:xfrm>
                <a:off x="502443" y="3481442"/>
                <a:ext cx="8137922" cy="1222942"/>
              </a:xfrm>
              <a:prstGeom prst="rect">
                <a:avLst/>
              </a:prstGeom>
              <a:blipFill>
                <a:blip r:embed="rId6"/>
                <a:stretch>
                  <a:fillRect l="-449" b="-32836"/>
                </a:stretch>
              </a:blipFill>
            </p:spPr>
            <p:txBody>
              <a:bodyPr/>
              <a:lstStyle/>
              <a:p>
                <a:r>
                  <a:rPr lang="zh-CN" altLang="en-US">
                    <a:noFill/>
                  </a:rPr>
                  <a:t> </a:t>
                </a:r>
              </a:p>
            </p:txBody>
          </p:sp>
        </mc:Fallback>
      </mc:AlternateContent>
      <p:sp>
        <p:nvSpPr>
          <p:cNvPr id="8" name="文本占位符 3">
            <a:extLst>
              <a:ext uri="{FF2B5EF4-FFF2-40B4-BE49-F238E27FC236}">
                <a16:creationId xmlns:a16="http://schemas.microsoft.com/office/drawing/2014/main" id="{4C4D2675-DA3B-4CD9-B352-A85C78F782EB}"/>
              </a:ext>
            </a:extLst>
          </p:cNvPr>
          <p:cNvSpPr txBox="1">
            <a:spLocks/>
          </p:cNvSpPr>
          <p:nvPr/>
        </p:nvSpPr>
        <p:spPr>
          <a:xfrm>
            <a:off x="502443" y="4631950"/>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等价性</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329E05A-5B74-44DB-BFAA-4D22CB7A5D6D}"/>
                  </a:ext>
                </a:extLst>
              </p:cNvPr>
              <p:cNvSpPr txBox="1">
                <a:spLocks/>
              </p:cNvSpPr>
              <p:nvPr/>
            </p:nvSpPr>
            <p:spPr>
              <a:xfrm>
                <a:off x="502443" y="5415828"/>
                <a:ext cx="8137922" cy="7099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min</m:t>
                        </m:r>
                      </m:fNa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e>
                    </m:func>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fNa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brk m:alnAt="23"/>
                              </m:r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m:rPr>
                                <m:brk m:alnAt="23"/>
                              </m:r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nary>
                              <m:naryPr>
                                <m: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bSup>
                                  </m:e>
                                </m:d>
                              </m:e>
                            </m:nary>
                          </m:e>
                        </m:d>
                      </m:e>
                    </m:func>
                  </m:oMath>
                </a14:m>
                <a:endParaRPr lang="en-US" altLang="zh-CN" b="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329E05A-5B74-44DB-BFAA-4D22CB7A5D6D}"/>
                  </a:ext>
                </a:extLst>
              </p:cNvPr>
              <p:cNvSpPr txBox="1">
                <a:spLocks noRot="1" noChangeAspect="1" noMove="1" noResize="1" noEditPoints="1" noAdjustHandles="1" noChangeArrowheads="1" noChangeShapeType="1" noTextEdit="1"/>
              </p:cNvSpPr>
              <p:nvPr/>
            </p:nvSpPr>
            <p:spPr>
              <a:xfrm>
                <a:off x="502443" y="5415828"/>
                <a:ext cx="8137922" cy="709909"/>
              </a:xfrm>
              <a:prstGeom prst="rect">
                <a:avLst/>
              </a:prstGeom>
              <a:blipFill>
                <a:blip r:embed="rId7"/>
                <a:stretch>
                  <a:fillRect l="-449" t="-65812" b="-62393"/>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3647EAC6-21BA-4058-B171-CBAD97319D7D}"/>
              </a:ext>
            </a:extLst>
          </p:cNvPr>
          <p:cNvSpPr txBox="1"/>
          <p:nvPr/>
        </p:nvSpPr>
        <p:spPr>
          <a:xfrm>
            <a:off x="4650430" y="5274682"/>
            <a:ext cx="3839513" cy="646331"/>
          </a:xfrm>
          <a:prstGeom prst="rect">
            <a:avLst/>
          </a:prstGeom>
          <a:noFill/>
        </p:spPr>
        <p:txBody>
          <a:bodyPr wrap="none" rtlCol="0">
            <a:spAutoFit/>
          </a:bodyPr>
          <a:lstStyle/>
          <a:p>
            <a:r>
              <a:rPr lang="zh-CN" altLang="en-US" b="1" dirty="0">
                <a:solidFill>
                  <a:schemeClr val="accent2"/>
                </a:solidFill>
                <a:ea typeface="阿里巴巴普惠体 R" panose="00020600040101010101"/>
              </a:rPr>
              <a:t>随着时间推移，单步</a:t>
            </a:r>
            <a:r>
              <a:rPr lang="en-US" altLang="zh-CN" b="1" dirty="0">
                <a:solidFill>
                  <a:schemeClr val="accent2"/>
                </a:solidFill>
                <a:ea typeface="阿里巴巴普惠体 R" panose="00020600040101010101"/>
              </a:rPr>
              <a:t>regret</a:t>
            </a:r>
            <a:r>
              <a:rPr lang="zh-CN" altLang="en-US" b="1" dirty="0">
                <a:solidFill>
                  <a:schemeClr val="accent2"/>
                </a:solidFill>
                <a:ea typeface="阿里巴巴普惠体 R" panose="00020600040101010101"/>
              </a:rPr>
              <a:t>越来越小</a:t>
            </a:r>
            <a:endParaRPr lang="en-US" altLang="zh-CN" b="1" dirty="0">
              <a:solidFill>
                <a:schemeClr val="accent2"/>
              </a:solidFill>
              <a:ea typeface="阿里巴巴普惠体 R" panose="00020600040101010101"/>
            </a:endParaRPr>
          </a:p>
          <a:p>
            <a:r>
              <a:rPr lang="zh-CN" altLang="en-US" b="1" dirty="0">
                <a:solidFill>
                  <a:schemeClr val="accent2"/>
                </a:solidFill>
                <a:ea typeface="阿里巴巴普惠体 R" panose="00020600040101010101"/>
              </a:rPr>
              <a:t>那么探索一直都是必须的吗？</a:t>
            </a:r>
            <a:endParaRPr lang="en-US" b="1" dirty="0">
              <a:solidFill>
                <a:schemeClr val="accent2"/>
              </a:solidFill>
              <a:ea typeface="阿里巴巴普惠体 R" panose="00020600040101010101"/>
            </a:endParaRPr>
          </a:p>
        </p:txBody>
      </p:sp>
    </p:spTree>
    <p:custDataLst>
      <p:tags r:id="rId1"/>
    </p:custDataLst>
    <p:extLst>
      <p:ext uri="{BB962C8B-B14F-4D97-AF65-F5344CB8AC3E}">
        <p14:creationId xmlns:p14="http://schemas.microsoft.com/office/powerpoint/2010/main" val="46470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33B9BED-9363-46DF-A4AA-5577FDAE0B87}"/>
              </a:ext>
            </a:extLst>
          </p:cNvPr>
          <p:cNvSpPr>
            <a:spLocks noGrp="1"/>
          </p:cNvSpPr>
          <p:nvPr>
            <p:ph type="ftr" sz="quarter" idx="11"/>
          </p:nvPr>
        </p:nvSpPr>
        <p:spPr>
          <a:xfrm>
            <a:off x="502443" y="6240464"/>
            <a:ext cx="6483886" cy="206381"/>
          </a:xfrm>
        </p:spPr>
        <p:txBody>
          <a:bodyPr/>
          <a:lstStyle/>
          <a:p>
            <a:r>
              <a:rPr lang="en-US" dirty="0"/>
              <a:t>Lai, </a:t>
            </a:r>
            <a:r>
              <a:rPr lang="en-US" dirty="0" err="1"/>
              <a:t>Tze</a:t>
            </a:r>
            <a:r>
              <a:rPr lang="en-US" dirty="0"/>
              <a:t> Leung, and Herbert Robbins. "Asymptotically efficient adaptive allocation rules." </a:t>
            </a:r>
            <a:r>
              <a:rPr lang="en-US" i="1" dirty="0"/>
              <a:t>Advances in applied mathematics</a:t>
            </a:r>
            <a:r>
              <a:rPr lang="en-US" dirty="0"/>
              <a:t> 6.1 (1985): 4-22.</a:t>
            </a:r>
            <a:endParaRPr lang="zh-CN" altLang="en-US" dirty="0"/>
          </a:p>
        </p:txBody>
      </p:sp>
      <p:sp>
        <p:nvSpPr>
          <p:cNvPr id="3" name="灯片编号占位符 2">
            <a:extLst>
              <a:ext uri="{FF2B5EF4-FFF2-40B4-BE49-F238E27FC236}">
                <a16:creationId xmlns:a16="http://schemas.microsoft.com/office/drawing/2014/main" id="{0492C6EE-CFB4-43E8-8C84-0A32E841391B}"/>
              </a:ext>
            </a:extLst>
          </p:cNvPr>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p:sp>
        <p:nvSpPr>
          <p:cNvPr id="4" name="标题 3">
            <a:extLst>
              <a:ext uri="{FF2B5EF4-FFF2-40B4-BE49-F238E27FC236}">
                <a16:creationId xmlns:a16="http://schemas.microsoft.com/office/drawing/2014/main" id="{E7635C46-E6CF-489E-9F03-89F3EA591D98}"/>
              </a:ext>
            </a:extLst>
          </p:cNvPr>
          <p:cNvSpPr>
            <a:spLocks noGrp="1"/>
          </p:cNvSpPr>
          <p:nvPr>
            <p:ph type="title"/>
          </p:nvPr>
        </p:nvSpPr>
        <p:spPr>
          <a:xfrm>
            <a:off x="665993" y="2"/>
            <a:ext cx="8137922" cy="1028699"/>
          </a:xfrm>
        </p:spPr>
        <p:txBody>
          <a:bodyPr/>
          <a:lstStyle/>
          <a:p>
            <a:r>
              <a:rPr lang="en-US" altLang="zh-CN"/>
              <a:t>Regret</a:t>
            </a:r>
            <a:r>
              <a:rPr lang="zh-CN" altLang="en-US"/>
              <a:t>函数</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DC83DDC8-EBB8-4F80-9E3B-13A761CCA9E0}"/>
                  </a:ext>
                </a:extLst>
              </p:cNvPr>
              <p:cNvSpPr txBox="1">
                <a:spLocks/>
              </p:cNvSpPr>
              <p:nvPr/>
            </p:nvSpPr>
            <p:spPr>
              <a:xfrm>
                <a:off x="502444" y="1341839"/>
                <a:ext cx="8137922" cy="102870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如果一直探索新决策：</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将线性递增，无法收敛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如果一直不探索新决策：</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仍将线性递增</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DC83DDC8-EBB8-4F80-9E3B-13A761CCA9E0}"/>
                  </a:ext>
                </a:extLst>
              </p:cNvPr>
              <p:cNvSpPr txBox="1">
                <a:spLocks noRot="1" noChangeAspect="1" noMove="1" noResize="1" noEditPoints="1" noAdjustHandles="1" noChangeArrowheads="1" noChangeShapeType="1" noTextEdit="1"/>
              </p:cNvSpPr>
              <p:nvPr/>
            </p:nvSpPr>
            <p:spPr>
              <a:xfrm>
                <a:off x="502444" y="1341839"/>
                <a:ext cx="8137922" cy="1028700"/>
              </a:xfrm>
              <a:prstGeom prst="rect">
                <a:avLst/>
              </a:prstGeom>
              <a:blipFill>
                <a:blip r:embed="rId3"/>
                <a:stretch>
                  <a:fillRect l="-300" t="-2959"/>
                </a:stretch>
              </a:blipFill>
            </p:spPr>
            <p:txBody>
              <a:bodyPr/>
              <a:lstStyle/>
              <a:p>
                <a:r>
                  <a:rPr lang="zh-CN" altLang="en-US">
                    <a:noFill/>
                  </a:rPr>
                  <a:t> </a:t>
                </a:r>
              </a:p>
            </p:txBody>
          </p:sp>
        </mc:Fallback>
      </mc:AlternateContent>
      <p:sp>
        <p:nvSpPr>
          <p:cNvPr id="6" name="文本占位符 3">
            <a:extLst>
              <a:ext uri="{FF2B5EF4-FFF2-40B4-BE49-F238E27FC236}">
                <a16:creationId xmlns:a16="http://schemas.microsoft.com/office/drawing/2014/main" id="{51ACB544-E26C-437A-95CB-899E133A2757}"/>
              </a:ext>
            </a:extLst>
          </p:cNvPr>
          <p:cNvSpPr txBox="1">
            <a:spLocks/>
          </p:cNvSpPr>
          <p:nvPr/>
        </p:nvSpPr>
        <p:spPr>
          <a:xfrm>
            <a:off x="502443" y="3769151"/>
            <a:ext cx="3024528"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下界（</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Lai &amp; Robbins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972D0819-DF5B-4615-A0FA-E510236DF4D6}"/>
                  </a:ext>
                </a:extLst>
              </p:cNvPr>
              <p:cNvSpPr txBox="1">
                <a:spLocks/>
              </p:cNvSpPr>
              <p:nvPr/>
            </p:nvSpPr>
            <p:spPr>
              <a:xfrm>
                <a:off x="502444" y="4384276"/>
                <a:ext cx="8301471" cy="654383"/>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 </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和反馈函数分布相似性：</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𝐾𝐿</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描述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972D0819-DF5B-4615-A0FA-E510236DF4D6}"/>
                  </a:ext>
                </a:extLst>
              </p:cNvPr>
              <p:cNvSpPr txBox="1">
                <a:spLocks noRot="1" noChangeAspect="1" noMove="1" noResize="1" noEditPoints="1" noAdjustHandles="1" noChangeArrowheads="1" noChangeShapeType="1" noTextEdit="1"/>
              </p:cNvSpPr>
              <p:nvPr/>
            </p:nvSpPr>
            <p:spPr>
              <a:xfrm>
                <a:off x="502444" y="4384276"/>
                <a:ext cx="8301471" cy="654383"/>
              </a:xfrm>
              <a:prstGeom prst="rect">
                <a:avLst/>
              </a:prstGeom>
              <a:blipFill>
                <a:blip r:embed="rId4"/>
                <a:stretch>
                  <a:fillRect l="-294" t="-7407"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647A9F-4D12-4F63-8151-DB56F0E993C0}"/>
                  </a:ext>
                </a:extLst>
              </p:cNvPr>
              <p:cNvSpPr txBox="1"/>
              <p:nvPr/>
            </p:nvSpPr>
            <p:spPr>
              <a:xfrm>
                <a:off x="2156481" y="5116788"/>
                <a:ext cx="4939686" cy="798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𝑇</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𝑇</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r>
                                    <a:rPr lang="en-US" b="0" i="1" smtClean="0">
                                      <a:latin typeface="Cambria Math" panose="02040503050406030204" pitchFamily="18" charset="0"/>
                                    </a:rPr>
                                    <m:t>&gt;0</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ℛ</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e>
                                          </m:d>
                                        </m:e>
                                      </m:d>
                                    </m:den>
                                  </m:f>
                                </m:e>
                              </m:nary>
                            </m:e>
                          </m:func>
                        </m:e>
                      </m:func>
                    </m:oMath>
                  </m:oMathPara>
                </a14:m>
                <a:endParaRPr lang="en-US" dirty="0"/>
              </a:p>
            </p:txBody>
          </p:sp>
        </mc:Choice>
        <mc:Fallback xmlns="">
          <p:sp>
            <p:nvSpPr>
              <p:cNvPr id="8" name="文本框 7">
                <a:extLst>
                  <a:ext uri="{FF2B5EF4-FFF2-40B4-BE49-F238E27FC236}">
                    <a16:creationId xmlns:a16="http://schemas.microsoft.com/office/drawing/2014/main" id="{0E647A9F-4D12-4F63-8151-DB56F0E993C0}"/>
                  </a:ext>
                </a:extLst>
              </p:cNvPr>
              <p:cNvSpPr txBox="1">
                <a:spLocks noRot="1" noChangeAspect="1" noMove="1" noResize="1" noEditPoints="1" noAdjustHandles="1" noChangeArrowheads="1" noChangeShapeType="1" noTextEdit="1"/>
              </p:cNvSpPr>
              <p:nvPr/>
            </p:nvSpPr>
            <p:spPr>
              <a:xfrm>
                <a:off x="2156481" y="5116788"/>
                <a:ext cx="4939686" cy="798745"/>
              </a:xfrm>
              <a:prstGeom prst="rect">
                <a:avLst/>
              </a:prstGeom>
              <a:blipFill>
                <a:blip r:embed="rId5"/>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F2ECE3C-3B09-40F1-828F-867B09E6A803}"/>
              </a:ext>
            </a:extLst>
          </p:cNvPr>
          <p:cNvSpPr txBox="1"/>
          <p:nvPr/>
        </p:nvSpPr>
        <p:spPr>
          <a:xfrm>
            <a:off x="502443" y="2776330"/>
            <a:ext cx="6843540" cy="369332"/>
          </a:xfrm>
          <a:prstGeom prst="rect">
            <a:avLst/>
          </a:prstGeom>
          <a:noFill/>
        </p:spPr>
        <p:txBody>
          <a:bodyPr wrap="none" rtlCol="0">
            <a:spAutoFit/>
          </a:bodyPr>
          <a:lstStyle/>
          <a:p>
            <a:r>
              <a:rPr lang="zh-CN" altLang="en-US" b="1" dirty="0">
                <a:solidFill>
                  <a:srgbClr val="00B0F0"/>
                </a:solidFill>
                <a:ea typeface="阿里巴巴普惠体 R" panose="00020600040101010101"/>
              </a:rPr>
              <a:t>是否存在一个方法具有次线性（</a:t>
            </a:r>
            <a:r>
              <a:rPr lang="en-US" altLang="zh-CN" b="1" dirty="0">
                <a:solidFill>
                  <a:srgbClr val="00B0F0"/>
                </a:solidFill>
                <a:ea typeface="阿里巴巴普惠体 R" panose="00020600040101010101"/>
              </a:rPr>
              <a:t>sublinear</a:t>
            </a:r>
            <a:r>
              <a:rPr lang="zh-CN" altLang="en-US" b="1" dirty="0">
                <a:solidFill>
                  <a:srgbClr val="00B0F0"/>
                </a:solidFill>
                <a:ea typeface="阿里巴巴普惠体 R" panose="00020600040101010101"/>
              </a:rPr>
              <a:t>）收敛保证的 </a:t>
            </a:r>
            <a:r>
              <a:rPr lang="en-US" altLang="zh-CN" b="1" dirty="0">
                <a:solidFill>
                  <a:srgbClr val="00B0F0"/>
                </a:solidFill>
                <a:ea typeface="阿里巴巴普惠体 R" panose="00020600040101010101"/>
              </a:rPr>
              <a:t>regret</a:t>
            </a:r>
            <a:r>
              <a:rPr lang="zh-CN" altLang="en-US" b="1" dirty="0">
                <a:solidFill>
                  <a:srgbClr val="00B0F0"/>
                </a:solidFill>
                <a:ea typeface="阿里巴巴普惠体 R" panose="00020600040101010101"/>
              </a:rPr>
              <a:t>？</a:t>
            </a:r>
            <a:endParaRPr lang="en-US" b="1" dirty="0">
              <a:solidFill>
                <a:srgbClr val="00B0F0"/>
              </a:solidFill>
              <a:ea typeface="阿里巴巴普惠体 R" panose="00020600040101010101"/>
            </a:endParaRPr>
          </a:p>
        </p:txBody>
      </p:sp>
    </p:spTree>
    <p:custDataLst>
      <p:tags r:id="rId1"/>
    </p:custDataLst>
    <p:extLst>
      <p:ext uri="{BB962C8B-B14F-4D97-AF65-F5344CB8AC3E}">
        <p14:creationId xmlns:p14="http://schemas.microsoft.com/office/powerpoint/2010/main" val="154030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62F00D0-4CE5-408D-BAA5-0526097F0A5D}"/>
              </a:ext>
            </a:extLst>
          </p:cNvPr>
          <p:cNvSpPr>
            <a:spLocks noGrp="1"/>
          </p:cNvSpPr>
          <p:nvPr>
            <p:ph type="sldNum" sz="quarter" idx="12"/>
          </p:nvPr>
        </p:nvSpPr>
        <p:spPr/>
        <p:txBody>
          <a:bodyPr/>
          <a:lstStyle/>
          <a:p>
            <a:fld id="{5DD3DB80-B894-403A-B48E-6FDC1A72010E}" type="slidenum">
              <a:rPr lang="zh-CN" altLang="en-US" smtClean="0"/>
              <a:pPr/>
              <a:t>62</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D80CD7CB-329F-4CDC-93B9-682741032A76}"/>
                  </a:ext>
                </a:extLst>
              </p:cNvPr>
              <p:cNvSpPr>
                <a:spLocks noGrp="1"/>
              </p:cNvSpPr>
              <p:nvPr>
                <p:ph type="title"/>
              </p:nvPr>
            </p:nvSpPr>
            <p:spPr>
              <a:xfrm>
                <a:off x="658558" y="2"/>
                <a:ext cx="8137922" cy="1028699"/>
              </a:xfrm>
            </p:spPr>
            <p:txBody>
              <a:bodyPr/>
              <a:lstStyle/>
              <a:p>
                <a:r>
                  <a:rPr lang="zh-CN" altLang="en-US" dirty="0"/>
                  <a:t>贪心策略和 </a:t>
                </a:r>
                <a14:m>
                  <m:oMath xmlns:m="http://schemas.openxmlformats.org/officeDocument/2006/math">
                    <m:r>
                      <a:rPr lang="en-US" altLang="zh-CN" b="1" i="1" smtClean="0">
                        <a:latin typeface="Cambria Math" panose="02040503050406030204" pitchFamily="18" charset="0"/>
                      </a:rPr>
                      <m:t>𝝐</m:t>
                    </m:r>
                  </m:oMath>
                </a14:m>
                <a:r>
                  <a:rPr lang="en-US" dirty="0"/>
                  <a:t>-greedy </a:t>
                </a:r>
                <a:r>
                  <a:rPr lang="zh-CN" altLang="en-US" dirty="0"/>
                  <a:t>策略</a:t>
                </a:r>
                <a:endParaRPr lang="en-US" dirty="0"/>
              </a:p>
            </p:txBody>
          </p:sp>
        </mc:Choice>
        <mc:Fallback xmlns="">
          <p:sp>
            <p:nvSpPr>
              <p:cNvPr id="4" name="标题 3">
                <a:extLst>
                  <a:ext uri="{FF2B5EF4-FFF2-40B4-BE49-F238E27FC236}">
                    <a16:creationId xmlns:a16="http://schemas.microsoft.com/office/drawing/2014/main" id="{D80CD7CB-329F-4CDC-93B9-682741032A76}"/>
                  </a:ext>
                </a:extLst>
              </p:cNvPr>
              <p:cNvSpPr>
                <a:spLocks noGrp="1" noRot="1" noChangeAspect="1" noMove="1" noResize="1" noEditPoints="1" noAdjustHandles="1" noChangeArrowheads="1" noChangeShapeType="1" noTextEdit="1"/>
              </p:cNvSpPr>
              <p:nvPr>
                <p:ph type="title"/>
              </p:nvPr>
            </p:nvSpPr>
            <p:spPr>
              <a:xfrm>
                <a:off x="658558" y="2"/>
                <a:ext cx="8137922" cy="1028699"/>
              </a:xfrm>
              <a:blipFill>
                <a:blip r:embed="rId4"/>
                <a:stretch>
                  <a:fillRect l="-1498" b="-16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CBEDBCD-3ADC-4319-AEB6-43AA82384ACB}"/>
                  </a:ext>
                </a:extLst>
              </p:cNvPr>
              <p:cNvSpPr txBox="1"/>
              <p:nvPr/>
            </p:nvSpPr>
            <p:spPr>
              <a:xfrm>
                <a:off x="668779" y="1873405"/>
                <a:ext cx="3605346"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⋅1</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nary>
                    </m:oMath>
                  </m:oMathPara>
                </a14:m>
                <a:endParaRPr lang="en-US"/>
              </a:p>
            </p:txBody>
          </p:sp>
        </mc:Choice>
        <mc:Fallback xmlns="">
          <p:sp>
            <p:nvSpPr>
              <p:cNvPr id="5" name="文本框 4">
                <a:extLst>
                  <a:ext uri="{FF2B5EF4-FFF2-40B4-BE49-F238E27FC236}">
                    <a16:creationId xmlns:a16="http://schemas.microsoft.com/office/drawing/2014/main" id="{0CBEDBCD-3ADC-4319-AEB6-43AA82384ACB}"/>
                  </a:ext>
                </a:extLst>
              </p:cNvPr>
              <p:cNvSpPr txBox="1">
                <a:spLocks noRot="1" noChangeAspect="1" noMove="1" noResize="1" noEditPoints="1" noAdjustHandles="1" noChangeArrowheads="1" noChangeShapeType="1" noTextEdit="1"/>
              </p:cNvSpPr>
              <p:nvPr/>
            </p:nvSpPr>
            <p:spPr>
              <a:xfrm>
                <a:off x="668779" y="1873405"/>
                <a:ext cx="3605346" cy="871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8A5E5C9-6C89-4085-B767-F7989A27DA1B}"/>
                  </a:ext>
                </a:extLst>
              </p:cNvPr>
              <p:cNvSpPr txBox="1"/>
              <p:nvPr/>
            </p:nvSpPr>
            <p:spPr>
              <a:xfrm>
                <a:off x="981339" y="3505378"/>
                <a:ext cx="2174185" cy="498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func>
                        </m:e>
                      </m:func>
                    </m:oMath>
                  </m:oMathPara>
                </a14:m>
                <a:endParaRPr lang="en-US"/>
              </a:p>
            </p:txBody>
          </p:sp>
        </mc:Choice>
        <mc:Fallback xmlns="">
          <p:sp>
            <p:nvSpPr>
              <p:cNvPr id="6" name="文本框 5">
                <a:extLst>
                  <a:ext uri="{FF2B5EF4-FFF2-40B4-BE49-F238E27FC236}">
                    <a16:creationId xmlns:a16="http://schemas.microsoft.com/office/drawing/2014/main" id="{98A5E5C9-6C89-4085-B767-F7989A27DA1B}"/>
                  </a:ext>
                </a:extLst>
              </p:cNvPr>
              <p:cNvSpPr txBox="1">
                <a:spLocks noRot="1" noChangeAspect="1" noMove="1" noResize="1" noEditPoints="1" noAdjustHandles="1" noChangeArrowheads="1" noChangeShapeType="1" noTextEdit="1"/>
              </p:cNvSpPr>
              <p:nvPr/>
            </p:nvSpPr>
            <p:spPr>
              <a:xfrm>
                <a:off x="981339" y="3505378"/>
                <a:ext cx="2174185" cy="498791"/>
              </a:xfrm>
              <a:prstGeom prst="rect">
                <a:avLst/>
              </a:prstGeom>
              <a:blipFill>
                <a:blip r:embed="rId6"/>
                <a:stretch>
                  <a:fillRect/>
                </a:stretch>
              </a:blipFill>
            </p:spPr>
            <p:txBody>
              <a:bodyPr/>
              <a:lstStyle/>
              <a:p>
                <a:r>
                  <a:rPr lang="en-US">
                    <a:noFill/>
                  </a:rPr>
                  <a:t> </a:t>
                </a:r>
              </a:p>
            </p:txBody>
          </p:sp>
        </mc:Fallback>
      </mc:AlternateContent>
      <p:cxnSp>
        <p:nvCxnSpPr>
          <p:cNvPr id="8" name="直接箭头连接符 7">
            <a:extLst>
              <a:ext uri="{FF2B5EF4-FFF2-40B4-BE49-F238E27FC236}">
                <a16:creationId xmlns:a16="http://schemas.microsoft.com/office/drawing/2014/main" id="{4D9F16E4-BF53-4F9B-9AE9-27A493F1E899}"/>
              </a:ext>
            </a:extLst>
          </p:cNvPr>
          <p:cNvCxnSpPr>
            <a:endCxn id="6" idx="0"/>
          </p:cNvCxnSpPr>
          <p:nvPr/>
        </p:nvCxnSpPr>
        <p:spPr>
          <a:xfrm>
            <a:off x="2068431" y="2668859"/>
            <a:ext cx="1" cy="836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EA14943-96D1-444B-959D-6D4D7366110E}"/>
                  </a:ext>
                </a:extLst>
              </p:cNvPr>
              <p:cNvSpPr txBox="1"/>
              <p:nvPr/>
            </p:nvSpPr>
            <p:spPr>
              <a:xfrm>
                <a:off x="981339" y="4322067"/>
                <a:ext cx="237231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e>
                      </m:d>
                    </m:oMath>
                  </m:oMathPara>
                </a14:m>
                <a:endParaRPr lang="en-US"/>
              </a:p>
            </p:txBody>
          </p:sp>
        </mc:Choice>
        <mc:Fallback xmlns="">
          <p:sp>
            <p:nvSpPr>
              <p:cNvPr id="12" name="文本框 11">
                <a:extLst>
                  <a:ext uri="{FF2B5EF4-FFF2-40B4-BE49-F238E27FC236}">
                    <a16:creationId xmlns:a16="http://schemas.microsoft.com/office/drawing/2014/main" id="{CEA14943-96D1-444B-959D-6D4D7366110E}"/>
                  </a:ext>
                </a:extLst>
              </p:cNvPr>
              <p:cNvSpPr txBox="1">
                <a:spLocks noRot="1" noChangeAspect="1" noMove="1" noResize="1" noEditPoints="1" noAdjustHandles="1" noChangeArrowheads="1" noChangeShapeType="1" noTextEdit="1"/>
              </p:cNvSpPr>
              <p:nvPr/>
            </p:nvSpPr>
            <p:spPr>
              <a:xfrm>
                <a:off x="981339" y="4322067"/>
                <a:ext cx="2372316" cy="404983"/>
              </a:xfrm>
              <a:prstGeom prst="rect">
                <a:avLst/>
              </a:prstGeom>
              <a:blipFill>
                <a:blip r:embed="rId7"/>
                <a:stretch>
                  <a:fillRect b="-6061"/>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2800C64C-A21D-4524-9CFF-6E6B05FD6239}"/>
              </a:ext>
            </a:extLst>
          </p:cNvPr>
          <p:cNvSpPr txBox="1"/>
          <p:nvPr/>
        </p:nvSpPr>
        <p:spPr>
          <a:xfrm>
            <a:off x="713830" y="5288320"/>
            <a:ext cx="2553007" cy="369332"/>
          </a:xfrm>
          <a:prstGeom prst="rect">
            <a:avLst/>
          </a:prstGeom>
          <a:noFill/>
        </p:spPr>
        <p:txBody>
          <a:bodyPr wrap="none" rtlCol="0">
            <a:spAutoFit/>
          </a:bodyPr>
          <a:lstStyle/>
          <a:p>
            <a:r>
              <a:rPr lang="zh-CN" altLang="en-US" dirty="0">
                <a:ea typeface="阿里巴巴普惠体 R" panose="00020600040101010101"/>
              </a:rPr>
              <a:t>线性增长的 </a:t>
            </a:r>
            <a:r>
              <a:rPr lang="en-US" altLang="zh-CN" dirty="0">
                <a:ea typeface="阿里巴巴普惠体 R" panose="00020600040101010101"/>
              </a:rPr>
              <a:t>Total regret</a:t>
            </a:r>
            <a:endParaRPr lang="en-US" dirty="0">
              <a:ea typeface="阿里巴巴普惠体 R" panose="00020600040101010101"/>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118854C-43CC-4E41-A09D-51FF1EE63CEA}"/>
                  </a:ext>
                </a:extLst>
              </p:cNvPr>
              <p:cNvSpPr txBox="1"/>
              <p:nvPr/>
            </p:nvSpPr>
            <p:spPr>
              <a:xfrm>
                <a:off x="4781872" y="2228812"/>
                <a:ext cx="2205476" cy="976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e>
                            <m:e>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0, 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e>
                              </m:d>
                            </m:e>
                          </m:eqArr>
                        </m:e>
                      </m:d>
                    </m:oMath>
                  </m:oMathPara>
                </a14:m>
                <a:endParaRPr lang="en-US"/>
              </a:p>
            </p:txBody>
          </p:sp>
        </mc:Choice>
        <mc:Fallback xmlns="">
          <p:sp>
            <p:nvSpPr>
              <p:cNvPr id="13" name="文本框 12">
                <a:extLst>
                  <a:ext uri="{FF2B5EF4-FFF2-40B4-BE49-F238E27FC236}">
                    <a16:creationId xmlns:a16="http://schemas.microsoft.com/office/drawing/2014/main" id="{F118854C-43CC-4E41-A09D-51FF1EE63CEA}"/>
                  </a:ext>
                </a:extLst>
              </p:cNvPr>
              <p:cNvSpPr txBox="1">
                <a:spLocks noRot="1" noChangeAspect="1" noMove="1" noResize="1" noEditPoints="1" noAdjustHandles="1" noChangeArrowheads="1" noChangeShapeType="1" noTextEdit="1"/>
              </p:cNvSpPr>
              <p:nvPr/>
            </p:nvSpPr>
            <p:spPr>
              <a:xfrm>
                <a:off x="4781872" y="2228812"/>
                <a:ext cx="2205476" cy="97661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215B59B-C2FF-4E6B-8097-E9FB4B7F8314}"/>
                  </a:ext>
                </a:extLst>
              </p:cNvPr>
              <p:cNvSpPr txBox="1"/>
              <p:nvPr/>
            </p:nvSpPr>
            <p:spPr>
              <a:xfrm>
                <a:off x="7040692" y="2302623"/>
                <a:ext cx="1857496" cy="369332"/>
              </a:xfrm>
              <a:prstGeom prst="rect">
                <a:avLst/>
              </a:prstGeom>
              <a:noFill/>
            </p:spPr>
            <p:txBody>
              <a:bodyPr wrap="none" rtlCol="0">
                <a:spAutoFit/>
              </a:bodyPr>
              <a:lstStyle/>
              <a:p>
                <a:r>
                  <a:rPr lang="zh-CN" altLang="en-US" dirty="0">
                    <a:ea typeface="阿里巴巴普惠体 R" panose="00020600040101010101"/>
                  </a:rPr>
                  <a:t>采样概率：</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𝜖</m:t>
                    </m:r>
                  </m:oMath>
                </a14:m>
                <a:endParaRPr lang="en-US" dirty="0">
                  <a:ea typeface="阿里巴巴普惠体 R" panose="00020600040101010101"/>
                </a:endParaRPr>
              </a:p>
            </p:txBody>
          </p:sp>
        </mc:Choice>
        <mc:Fallback xmlns="">
          <p:sp>
            <p:nvSpPr>
              <p:cNvPr id="14" name="文本框 13">
                <a:extLst>
                  <a:ext uri="{FF2B5EF4-FFF2-40B4-BE49-F238E27FC236}">
                    <a16:creationId xmlns:a16="http://schemas.microsoft.com/office/drawing/2014/main" id="{3215B59B-C2FF-4E6B-8097-E9FB4B7F8314}"/>
                  </a:ext>
                </a:extLst>
              </p:cNvPr>
              <p:cNvSpPr txBox="1">
                <a:spLocks noRot="1" noChangeAspect="1" noMove="1" noResize="1" noEditPoints="1" noAdjustHandles="1" noChangeArrowheads="1" noChangeShapeType="1" noTextEdit="1"/>
              </p:cNvSpPr>
              <p:nvPr/>
            </p:nvSpPr>
            <p:spPr>
              <a:xfrm>
                <a:off x="7040692" y="2302623"/>
                <a:ext cx="1857496" cy="369332"/>
              </a:xfrm>
              <a:prstGeom prst="rect">
                <a:avLst/>
              </a:prstGeom>
              <a:blipFill>
                <a:blip r:embed="rId9"/>
                <a:stretch>
                  <a:fillRect l="-295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8C217C8-322C-4818-B668-35F971B231BA}"/>
                  </a:ext>
                </a:extLst>
              </p:cNvPr>
              <p:cNvSpPr txBox="1"/>
              <p:nvPr/>
            </p:nvSpPr>
            <p:spPr>
              <a:xfrm>
                <a:off x="7035508" y="2669363"/>
                <a:ext cx="1453539" cy="369332"/>
              </a:xfrm>
              <a:prstGeom prst="rect">
                <a:avLst/>
              </a:prstGeom>
              <a:noFill/>
            </p:spPr>
            <p:txBody>
              <a:bodyPr wrap="none" rtlCol="0">
                <a:spAutoFit/>
              </a:bodyPr>
              <a:lstStyle/>
              <a:p>
                <a:r>
                  <a:rPr lang="zh-CN" altLang="en-US" dirty="0">
                    <a:ea typeface="阿里巴巴普惠体 R" panose="00020600040101010101"/>
                  </a:rPr>
                  <a:t>采样概率：</a:t>
                </a:r>
                <a14:m>
                  <m:oMath xmlns:m="http://schemas.openxmlformats.org/officeDocument/2006/math">
                    <m:r>
                      <a:rPr lang="en-US" altLang="zh-CN" b="0" i="1" smtClean="0">
                        <a:latin typeface="Cambria Math" panose="02040503050406030204" pitchFamily="18" charset="0"/>
                      </a:rPr>
                      <m:t>𝜖</m:t>
                    </m:r>
                  </m:oMath>
                </a14:m>
                <a:endParaRPr lang="en-US" dirty="0">
                  <a:ea typeface="阿里巴巴普惠体 R" panose="00020600040101010101"/>
                </a:endParaRPr>
              </a:p>
            </p:txBody>
          </p:sp>
        </mc:Choice>
        <mc:Fallback xmlns="">
          <p:sp>
            <p:nvSpPr>
              <p:cNvPr id="15" name="文本框 14">
                <a:extLst>
                  <a:ext uri="{FF2B5EF4-FFF2-40B4-BE49-F238E27FC236}">
                    <a16:creationId xmlns:a16="http://schemas.microsoft.com/office/drawing/2014/main" id="{38C217C8-322C-4818-B668-35F971B231BA}"/>
                  </a:ext>
                </a:extLst>
              </p:cNvPr>
              <p:cNvSpPr txBox="1">
                <a:spLocks noRot="1" noChangeAspect="1" noMove="1" noResize="1" noEditPoints="1" noAdjustHandles="1" noChangeArrowheads="1" noChangeShapeType="1" noTextEdit="1"/>
              </p:cNvSpPr>
              <p:nvPr/>
            </p:nvSpPr>
            <p:spPr>
              <a:xfrm>
                <a:off x="7035508" y="2669363"/>
                <a:ext cx="1453539" cy="369332"/>
              </a:xfrm>
              <a:prstGeom prst="rect">
                <a:avLst/>
              </a:prstGeom>
              <a:blipFill>
                <a:blip r:embed="rId10"/>
                <a:stretch>
                  <a:fillRect l="-334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63AE292-597D-4DE8-8E6F-142A114A14A9}"/>
                  </a:ext>
                </a:extLst>
              </p:cNvPr>
              <p:cNvSpPr txBox="1">
                <a:spLocks/>
              </p:cNvSpPr>
              <p:nvPr/>
            </p:nvSpPr>
            <p:spPr>
              <a:xfrm>
                <a:off x="4783204" y="3629819"/>
                <a:ext cx="3771681" cy="5970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常量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保证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6" name="内容占位符 2">
                <a:extLst>
                  <a:ext uri="{FF2B5EF4-FFF2-40B4-BE49-F238E27FC236}">
                    <a16:creationId xmlns:a16="http://schemas.microsoft.com/office/drawing/2014/main" id="{963AE292-597D-4DE8-8E6F-142A114A14A9}"/>
                  </a:ext>
                </a:extLst>
              </p:cNvPr>
              <p:cNvSpPr txBox="1">
                <a:spLocks noRot="1" noChangeAspect="1" noMove="1" noResize="1" noEditPoints="1" noAdjustHandles="1" noChangeArrowheads="1" noChangeShapeType="1" noTextEdit="1"/>
              </p:cNvSpPr>
              <p:nvPr/>
            </p:nvSpPr>
            <p:spPr>
              <a:xfrm>
                <a:off x="4783204" y="3629819"/>
                <a:ext cx="3771681" cy="597057"/>
              </a:xfrm>
              <a:prstGeom prst="rect">
                <a:avLst/>
              </a:prstGeom>
              <a:blipFill>
                <a:blip r:embed="rId11"/>
                <a:stretch>
                  <a:fillRect l="-1678" t="-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F51AFCE-65D5-4BFC-BFFB-AEB389FD34AD}"/>
                  </a:ext>
                </a:extLst>
              </p:cNvPr>
              <p:cNvSpPr txBox="1"/>
              <p:nvPr/>
            </p:nvSpPr>
            <p:spPr>
              <a:xfrm>
                <a:off x="5535358" y="4204700"/>
                <a:ext cx="1860125"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𝜖</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sub>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e>
                      </m:nary>
                    </m:oMath>
                  </m:oMathPara>
                </a14:m>
                <a:endParaRPr lang="en-US" dirty="0"/>
              </a:p>
            </p:txBody>
          </p:sp>
        </mc:Choice>
        <mc:Fallback xmlns="">
          <p:sp>
            <p:nvSpPr>
              <p:cNvPr id="17" name="文本框 16">
                <a:extLst>
                  <a:ext uri="{FF2B5EF4-FFF2-40B4-BE49-F238E27FC236}">
                    <a16:creationId xmlns:a16="http://schemas.microsoft.com/office/drawing/2014/main" id="{AF51AFCE-65D5-4BFC-BFFB-AEB389FD34AD}"/>
                  </a:ext>
                </a:extLst>
              </p:cNvPr>
              <p:cNvSpPr txBox="1">
                <a:spLocks noRot="1" noChangeAspect="1" noMove="1" noResize="1" noEditPoints="1" noAdjustHandles="1" noChangeArrowheads="1" noChangeShapeType="1" noTextEdit="1"/>
              </p:cNvSpPr>
              <p:nvPr/>
            </p:nvSpPr>
            <p:spPr>
              <a:xfrm>
                <a:off x="5535358" y="4204700"/>
                <a:ext cx="1860125" cy="764505"/>
              </a:xfrm>
              <a:prstGeom prst="rect">
                <a:avLst/>
              </a:prstGeom>
              <a:blipFill>
                <a:blip r:embed="rId12"/>
                <a:stretch>
                  <a:fillRect t="-121311" r="-5442" b="-168852"/>
                </a:stretch>
              </a:blipFill>
            </p:spPr>
            <p:txBody>
              <a:bodyPr/>
              <a:lstStyle/>
              <a:p>
                <a:r>
                  <a:rPr lang="en-US">
                    <a:noFill/>
                  </a:rPr>
                  <a:t> </a:t>
                </a:r>
              </a:p>
            </p:txBody>
          </p:sp>
        </mc:Fallback>
      </mc:AlternateContent>
      <p:sp>
        <p:nvSpPr>
          <p:cNvPr id="18" name="内容占位符 2">
            <a:extLst>
              <a:ext uri="{FF2B5EF4-FFF2-40B4-BE49-F238E27FC236}">
                <a16:creationId xmlns:a16="http://schemas.microsoft.com/office/drawing/2014/main" id="{FBC75B67-B0A4-49E5-888A-08402CA6C831}"/>
              </a:ext>
            </a:extLst>
          </p:cNvPr>
          <p:cNvSpPr txBox="1">
            <a:spLocks/>
          </p:cNvSpPr>
          <p:nvPr/>
        </p:nvSpPr>
        <p:spPr>
          <a:xfrm>
            <a:off x="4781872" y="5435698"/>
            <a:ext cx="4155493" cy="80476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仍然是线性递增的，只是增长率比贪心</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内容占位符 2">
            <a:extLst>
              <a:ext uri="{FF2B5EF4-FFF2-40B4-BE49-F238E27FC236}">
                <a16:creationId xmlns:a16="http://schemas.microsoft.com/office/drawing/2014/main" id="{C77C770D-C25F-9743-B036-70BAEFA1F446}"/>
              </a:ext>
            </a:extLst>
          </p:cNvPr>
          <p:cNvSpPr txBox="1">
            <a:spLocks/>
          </p:cNvSpPr>
          <p:nvPr/>
        </p:nvSpPr>
        <p:spPr>
          <a:xfrm>
            <a:off x="502444" y="1341839"/>
            <a:ext cx="2763267" cy="6501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贪心策略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2A00729-0883-BC4B-A58D-1E83F45B38F2}"/>
                  </a:ext>
                </a:extLst>
              </p:cNvPr>
              <p:cNvSpPr txBox="1">
                <a:spLocks/>
              </p:cNvSpPr>
              <p:nvPr/>
            </p:nvSpPr>
            <p:spPr>
              <a:xfrm>
                <a:off x="5064848" y="1388680"/>
                <a:ext cx="2763267" cy="6501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b="1" i="1">
                        <a:latin typeface="Cambria Math" panose="02040503050406030204" pitchFamily="18" charset="0"/>
                      </a:rPr>
                      <m:t>𝝐</m:t>
                    </m:r>
                  </m:oMath>
                </a14:m>
                <a:r>
                  <a:rPr lang="en-US" dirty="0">
                    <a:ea typeface="阿里巴巴普惠体 R" panose="00020600040101010101"/>
                  </a:rPr>
                  <a:t>-greedy </a:t>
                </a:r>
                <a:r>
                  <a:rPr lang="zh-CN" altLang="en-US" dirty="0">
                    <a:ea typeface="阿里巴巴普惠体 R" panose="00020600040101010101"/>
                  </a:rPr>
                  <a:t>策略</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p:txBody>
          </p:sp>
        </mc:Choice>
        <mc:Fallback xmlns="">
          <p:sp>
            <p:nvSpPr>
              <p:cNvPr id="21" name="内容占位符 2">
                <a:extLst>
                  <a:ext uri="{FF2B5EF4-FFF2-40B4-BE49-F238E27FC236}">
                    <a16:creationId xmlns:a16="http://schemas.microsoft.com/office/drawing/2014/main" id="{12A00729-0883-BC4B-A58D-1E83F45B38F2}"/>
                  </a:ext>
                </a:extLst>
              </p:cNvPr>
              <p:cNvSpPr txBox="1">
                <a:spLocks noRot="1" noChangeAspect="1" noMove="1" noResize="1" noEditPoints="1" noAdjustHandles="1" noChangeArrowheads="1" noChangeShapeType="1" noTextEdit="1"/>
              </p:cNvSpPr>
              <p:nvPr/>
            </p:nvSpPr>
            <p:spPr>
              <a:xfrm>
                <a:off x="5064848" y="1388680"/>
                <a:ext cx="2763267" cy="650125"/>
              </a:xfrm>
              <a:prstGeom prst="rect">
                <a:avLst/>
              </a:prstGeom>
              <a:blipFill>
                <a:blip r:embed="rId13"/>
                <a:stretch>
                  <a:fillRect l="-1325" t="-5660"/>
                </a:stretch>
              </a:blipFill>
            </p:spPr>
            <p:txBody>
              <a:bodyPr/>
              <a:lstStyle/>
              <a:p>
                <a:r>
                  <a:rPr lang="en-US">
                    <a:noFill/>
                  </a:rPr>
                  <a:t> </a:t>
                </a:r>
              </a:p>
            </p:txBody>
          </p:sp>
        </mc:Fallback>
      </mc:AlternateContent>
    </p:spTree>
    <p:extLst>
      <p:ext uri="{BB962C8B-B14F-4D97-AF65-F5344CB8AC3E}">
        <p14:creationId xmlns:p14="http://schemas.microsoft.com/office/powerpoint/2010/main" val="1416792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48438D5-8460-4825-975C-5A573184E730}"/>
              </a:ext>
            </a:extLst>
          </p:cNvPr>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p:sp>
        <p:nvSpPr>
          <p:cNvPr id="4" name="标题 3">
            <a:extLst>
              <a:ext uri="{FF2B5EF4-FFF2-40B4-BE49-F238E27FC236}">
                <a16:creationId xmlns:a16="http://schemas.microsoft.com/office/drawing/2014/main" id="{02BA629A-187E-449D-9088-412A4F38BE9A}"/>
              </a:ext>
            </a:extLst>
          </p:cNvPr>
          <p:cNvSpPr>
            <a:spLocks noGrp="1"/>
          </p:cNvSpPr>
          <p:nvPr>
            <p:ph type="title"/>
          </p:nvPr>
        </p:nvSpPr>
        <p:spPr>
          <a:xfrm>
            <a:off x="658558" y="2"/>
            <a:ext cx="8137922" cy="1028699"/>
          </a:xfrm>
        </p:spPr>
        <p:txBody>
          <a:bodyPr/>
          <a:lstStyle/>
          <a:p>
            <a:r>
              <a:rPr lang="zh-CN" altLang="en-US"/>
              <a:t>衰减贪心策略</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0F3F881-4C95-4A53-AB72-8FB65ACDC416}"/>
                  </a:ext>
                </a:extLst>
              </p:cNvPr>
              <p:cNvSpPr txBox="1">
                <a:spLocks/>
              </p:cNvSpPr>
              <p:nvPr/>
            </p:nvSpPr>
            <p:spPr>
              <a:xfrm>
                <a:off x="502444" y="1341840"/>
                <a:ext cx="8137922" cy="137905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-greedy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的变种，</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随着时间衰减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理论上对数渐进收敛！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一种可能的衰减方式：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B0F3F881-4C95-4A53-AB72-8FB65ACDC416}"/>
                  </a:ext>
                </a:extLst>
              </p:cNvPr>
              <p:cNvSpPr txBox="1">
                <a:spLocks noRot="1" noChangeAspect="1" noMove="1" noResize="1" noEditPoints="1" noAdjustHandles="1" noChangeArrowheads="1" noChangeShapeType="1" noTextEdit="1"/>
              </p:cNvSpPr>
              <p:nvPr/>
            </p:nvSpPr>
            <p:spPr>
              <a:xfrm>
                <a:off x="502444" y="1341840"/>
                <a:ext cx="8137922" cy="1379058"/>
              </a:xfrm>
              <a:prstGeom prst="rect">
                <a:avLst/>
              </a:prstGeom>
              <a:blipFill>
                <a:blip r:embed="rId5"/>
                <a:stretch>
                  <a:fillRect l="-468" t="-1835"/>
                </a:stretch>
              </a:blipFill>
            </p:spPr>
            <p:txBody>
              <a:bodyPr/>
              <a:lstStyle/>
              <a:p>
                <a:r>
                  <a:rPr lang="en-US">
                    <a:noFill/>
                  </a:rPr>
                  <a:t> </a:t>
                </a:r>
              </a:p>
            </p:txBody>
          </p:sp>
        </mc:Fallback>
      </mc:AlternateContent>
      <p:grpSp>
        <p:nvGrpSpPr>
          <p:cNvPr id="8" name="组合 7">
            <a:extLst>
              <a:ext uri="{FF2B5EF4-FFF2-40B4-BE49-F238E27FC236}">
                <a16:creationId xmlns:a16="http://schemas.microsoft.com/office/drawing/2014/main" id="{A951F846-DFF7-4865-A53D-F650B92F2625}"/>
              </a:ext>
            </a:extLst>
          </p:cNvPr>
          <p:cNvGrpSpPr/>
          <p:nvPr/>
        </p:nvGrpSpPr>
        <p:grpSpPr>
          <a:xfrm>
            <a:off x="502443" y="3996669"/>
            <a:ext cx="8137923" cy="1218724"/>
            <a:chOff x="502443" y="3747287"/>
            <a:chExt cx="8137923" cy="1218724"/>
          </a:xfrm>
        </p:grpSpPr>
        <p:sp>
          <p:nvSpPr>
            <p:cNvPr id="6" name="文本占位符 3">
              <a:extLst>
                <a:ext uri="{FF2B5EF4-FFF2-40B4-BE49-F238E27FC236}">
                  <a16:creationId xmlns:a16="http://schemas.microsoft.com/office/drawing/2014/main" id="{0C2FFBE7-9682-4CCD-B3B3-D3B0282CF26A}"/>
                </a:ext>
              </a:extLst>
            </p:cNvPr>
            <p:cNvSpPr txBox="1">
              <a:spLocks/>
            </p:cNvSpPr>
            <p:nvPr/>
          </p:nvSpPr>
          <p:spPr>
            <a:xfrm>
              <a:off x="502443" y="3747287"/>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缺点</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7" name="内容占位符 2">
              <a:extLst>
                <a:ext uri="{FF2B5EF4-FFF2-40B4-BE49-F238E27FC236}">
                  <a16:creationId xmlns:a16="http://schemas.microsoft.com/office/drawing/2014/main" id="{4154FE53-9B32-4362-A10C-9080952ED982}"/>
                </a:ext>
              </a:extLst>
            </p:cNvPr>
            <p:cNvSpPr txBox="1">
              <a:spLocks/>
            </p:cNvSpPr>
            <p:nvPr/>
          </p:nvSpPr>
          <p:spPr>
            <a:xfrm>
              <a:off x="502444" y="4366947"/>
              <a:ext cx="8137922" cy="59906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很难找到合适的衰减规划</a:t>
              </a: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76E17C-7D38-4D90-B6BB-57844B0A17CA}"/>
                  </a:ext>
                </a:extLst>
              </p:cNvPr>
              <p:cNvSpPr txBox="1"/>
              <p:nvPr/>
            </p:nvSpPr>
            <p:spPr>
              <a:xfrm>
                <a:off x="1805636" y="2833728"/>
                <a:ext cx="5616281" cy="778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≥0,  </m:t>
                      </m:r>
                      <m:r>
                        <a:rPr lang="en-US" sz="2000" b="0" i="1" smtClean="0">
                          <a:latin typeface="Cambria Math" panose="02040503050406030204" pitchFamily="18" charset="0"/>
                        </a:rPr>
                        <m:t>𝑑</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Δ</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&gt;0</m:t>
                              </m:r>
                            </m:lim>
                          </m:limLow>
                        </m:fName>
                        <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Δ</m:t>
                              </m:r>
                            </m:e>
                            <m:sub>
                              <m:r>
                                <a:rPr lang="en-US" sz="2000" b="0" i="1" smtClean="0">
                                  <a:latin typeface="Cambria Math" panose="02040503050406030204" pitchFamily="18" charset="0"/>
                                </a:rPr>
                                <m:t>𝑎</m:t>
                              </m:r>
                            </m:sub>
                          </m:sSub>
                        </m:e>
                      </m:func>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𝑐</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𝒜</m:t>
                                      </m:r>
                                    </m:e>
                                  </m:d>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𝑡</m:t>
                                  </m:r>
                                </m:den>
                              </m:f>
                            </m:e>
                          </m:d>
                        </m:e>
                      </m:func>
                    </m:oMath>
                  </m:oMathPara>
                </a14:m>
                <a:endParaRPr lang="en-US" sz="2000" dirty="0"/>
              </a:p>
            </p:txBody>
          </p:sp>
        </mc:Choice>
        <mc:Fallback xmlns="">
          <p:sp>
            <p:nvSpPr>
              <p:cNvPr id="9" name="文本框 8">
                <a:extLst>
                  <a:ext uri="{FF2B5EF4-FFF2-40B4-BE49-F238E27FC236}">
                    <a16:creationId xmlns:a16="http://schemas.microsoft.com/office/drawing/2014/main" id="{0976E17C-7D38-4D90-B6BB-57844B0A17CA}"/>
                  </a:ext>
                </a:extLst>
              </p:cNvPr>
              <p:cNvSpPr txBox="1">
                <a:spLocks noRot="1" noChangeAspect="1" noMove="1" noResize="1" noEditPoints="1" noAdjustHandles="1" noChangeArrowheads="1" noChangeShapeType="1" noTextEdit="1"/>
              </p:cNvSpPr>
              <p:nvPr/>
            </p:nvSpPr>
            <p:spPr>
              <a:xfrm>
                <a:off x="1805636" y="2833728"/>
                <a:ext cx="5616281" cy="778868"/>
              </a:xfrm>
              <a:prstGeom prst="rect">
                <a:avLst/>
              </a:prstGeom>
              <a:blipFill>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440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4405EF-9235-4FD1-83DB-C72E1CEFFAF2}"/>
              </a:ext>
            </a:extLst>
          </p:cNvPr>
          <p:cNvSpPr>
            <a:spLocks noGrp="1"/>
          </p:cNvSpPr>
          <p:nvPr>
            <p:ph type="sldNum" sz="quarter" idx="12"/>
          </p:nvPr>
        </p:nvSpPr>
        <p:spPr/>
        <p:txBody>
          <a:bodyPr/>
          <a:lstStyle/>
          <a:p>
            <a:fld id="{5DD3DB80-B894-403A-B48E-6FDC1A72010E}" type="slidenum">
              <a:rPr lang="zh-CN" altLang="en-US" smtClean="0"/>
              <a:pPr/>
              <a:t>64</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C511A2F3-534C-432F-9A8B-D402F4768416}"/>
                  </a:ext>
                </a:extLst>
              </p:cNvPr>
              <p:cNvSpPr>
                <a:spLocks noGrp="1"/>
              </p:cNvSpPr>
              <p:nvPr>
                <p:ph type="title"/>
              </p:nvPr>
            </p:nvSpPr>
            <p:spPr>
              <a:xfrm>
                <a:off x="665993" y="2"/>
                <a:ext cx="8137922" cy="1028699"/>
              </a:xfrm>
            </p:spPr>
            <p:txBody>
              <a:bodyPr/>
              <a:lstStyle/>
              <a:p>
                <a:r>
                  <a:rPr lang="zh-CN" altLang="en-US" dirty="0"/>
                  <a:t>不同 </a:t>
                </a:r>
                <a14:m>
                  <m:oMath xmlns:m="http://schemas.openxmlformats.org/officeDocument/2006/math">
                    <m:r>
                      <a:rPr lang="en-US" b="1" i="1" smtClean="0">
                        <a:latin typeface="Cambria Math" panose="02040503050406030204" pitchFamily="18" charset="0"/>
                      </a:rPr>
                      <m:t>𝝐</m:t>
                    </m:r>
                  </m:oMath>
                </a14:m>
                <a:r>
                  <a:rPr lang="en-US" dirty="0"/>
                  <a:t>-greedy </a:t>
                </a:r>
                <a:r>
                  <a:rPr lang="zh-CN" altLang="en-US" dirty="0"/>
                  <a:t>策略对比：</a:t>
                </a:r>
                <a:r>
                  <a:rPr lang="en-US" altLang="zh-CN" dirty="0"/>
                  <a:t>Total</a:t>
                </a:r>
                <a:r>
                  <a:rPr lang="zh-CN" altLang="en-US" dirty="0"/>
                  <a:t> </a:t>
                </a:r>
                <a:r>
                  <a:rPr lang="en-US" altLang="zh-CN" dirty="0"/>
                  <a:t>Regret</a:t>
                </a:r>
                <a:endParaRPr lang="en-US" dirty="0"/>
              </a:p>
            </p:txBody>
          </p:sp>
        </mc:Choice>
        <mc:Fallback xmlns="">
          <p:sp>
            <p:nvSpPr>
              <p:cNvPr id="4" name="标题 3">
                <a:extLst>
                  <a:ext uri="{FF2B5EF4-FFF2-40B4-BE49-F238E27FC236}">
                    <a16:creationId xmlns:a16="http://schemas.microsoft.com/office/drawing/2014/main" id="{C511A2F3-534C-432F-9A8B-D402F4768416}"/>
                  </a:ext>
                </a:extLst>
              </p:cNvPr>
              <p:cNvSpPr>
                <a:spLocks noGrp="1" noRot="1" noChangeAspect="1" noMove="1" noResize="1" noEditPoints="1" noAdjustHandles="1" noChangeArrowheads="1" noChangeShapeType="1" noTextEdit="1"/>
              </p:cNvSpPr>
              <p:nvPr>
                <p:ph type="title"/>
              </p:nvPr>
            </p:nvSpPr>
            <p:spPr>
              <a:xfrm>
                <a:off x="665993" y="2"/>
                <a:ext cx="8137922" cy="1028699"/>
              </a:xfrm>
              <a:blipFill>
                <a:blip r:embed="rId4"/>
                <a:stretch>
                  <a:fillRect l="-1402" b="-17284"/>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A63E3FD8-3578-3647-BE74-899CDE50E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130" y="1802924"/>
            <a:ext cx="8014332" cy="3916232"/>
          </a:xfrm>
          <a:prstGeom prst="rect">
            <a:avLst/>
          </a:prstGeom>
        </p:spPr>
      </p:pic>
    </p:spTree>
    <p:extLst>
      <p:ext uri="{BB962C8B-B14F-4D97-AF65-F5344CB8AC3E}">
        <p14:creationId xmlns:p14="http://schemas.microsoft.com/office/powerpoint/2010/main" val="296518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4405EF-9235-4FD1-83DB-C72E1CEFFAF2}"/>
              </a:ext>
            </a:extLst>
          </p:cNvPr>
          <p:cNvSpPr>
            <a:spLocks noGrp="1"/>
          </p:cNvSpPr>
          <p:nvPr>
            <p:ph type="sldNum" sz="quarter" idx="12"/>
          </p:nvPr>
        </p:nvSpPr>
        <p:spPr/>
        <p:txBody>
          <a:bodyPr/>
          <a:lstStyle/>
          <a:p>
            <a:fld id="{5DD3DB80-B894-403A-B48E-6FDC1A72010E}" type="slidenum">
              <a:rPr lang="zh-CN" altLang="en-US" smtClean="0"/>
              <a:pPr/>
              <a:t>65</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C511A2F3-534C-432F-9A8B-D402F4768416}"/>
                  </a:ext>
                </a:extLst>
              </p:cNvPr>
              <p:cNvSpPr>
                <a:spLocks noGrp="1"/>
              </p:cNvSpPr>
              <p:nvPr>
                <p:ph type="title"/>
              </p:nvPr>
            </p:nvSpPr>
            <p:spPr>
              <a:xfrm>
                <a:off x="665993" y="2"/>
                <a:ext cx="8137922" cy="1028699"/>
              </a:xfrm>
            </p:spPr>
            <p:txBody>
              <a:bodyPr/>
              <a:lstStyle/>
              <a:p>
                <a:r>
                  <a:rPr lang="zh-CN" altLang="en-US" dirty="0"/>
                  <a:t>不同 </a:t>
                </a:r>
                <a14:m>
                  <m:oMath xmlns:m="http://schemas.openxmlformats.org/officeDocument/2006/math">
                    <m:r>
                      <a:rPr lang="en-US" b="1" i="1" smtClean="0">
                        <a:latin typeface="Cambria Math" panose="02040503050406030204" pitchFamily="18" charset="0"/>
                      </a:rPr>
                      <m:t>𝝐</m:t>
                    </m:r>
                  </m:oMath>
                </a14:m>
                <a:r>
                  <a:rPr lang="en-US" dirty="0"/>
                  <a:t>-greedy </a:t>
                </a:r>
                <a:r>
                  <a:rPr lang="zh-CN" altLang="en-US" dirty="0"/>
                  <a:t>策略对比：平均收益</a:t>
                </a:r>
                <a:endParaRPr lang="en-US" dirty="0"/>
              </a:p>
            </p:txBody>
          </p:sp>
        </mc:Choice>
        <mc:Fallback xmlns="">
          <p:sp>
            <p:nvSpPr>
              <p:cNvPr id="4" name="标题 3">
                <a:extLst>
                  <a:ext uri="{FF2B5EF4-FFF2-40B4-BE49-F238E27FC236}">
                    <a16:creationId xmlns:a16="http://schemas.microsoft.com/office/drawing/2014/main" id="{C511A2F3-534C-432F-9A8B-D402F4768416}"/>
                  </a:ext>
                </a:extLst>
              </p:cNvPr>
              <p:cNvSpPr>
                <a:spLocks noGrp="1" noRot="1" noChangeAspect="1" noMove="1" noResize="1" noEditPoints="1" noAdjustHandles="1" noChangeArrowheads="1" noChangeShapeType="1" noTextEdit="1"/>
              </p:cNvSpPr>
              <p:nvPr>
                <p:ph type="title"/>
              </p:nvPr>
            </p:nvSpPr>
            <p:spPr>
              <a:xfrm>
                <a:off x="665993" y="2"/>
                <a:ext cx="8137922" cy="1028699"/>
              </a:xfrm>
              <a:blipFill>
                <a:blip r:embed="rId4"/>
                <a:stretch>
                  <a:fillRect l="-1402" b="-17284"/>
                </a:stretch>
              </a:blipFill>
            </p:spPr>
            <p:txBody>
              <a:bodyPr/>
              <a:lstStyle/>
              <a:p>
                <a:r>
                  <a:rPr lang="en-US">
                    <a:noFill/>
                  </a:rPr>
                  <a:t> </a:t>
                </a:r>
              </a:p>
            </p:txBody>
          </p:sp>
        </mc:Fallback>
      </mc:AlternateContent>
      <p:pic>
        <p:nvPicPr>
          <p:cNvPr id="12" name="图片 11">
            <a:extLst>
              <a:ext uri="{FF2B5EF4-FFF2-40B4-BE49-F238E27FC236}">
                <a16:creationId xmlns:a16="http://schemas.microsoft.com/office/drawing/2014/main" id="{4A869F96-639E-4906-9BF1-2029A483A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8" y="2084602"/>
            <a:ext cx="7956168" cy="3725995"/>
          </a:xfrm>
          <a:prstGeom prst="rect">
            <a:avLst/>
          </a:prstGeom>
        </p:spPr>
      </p:pic>
    </p:spTree>
    <p:extLst>
      <p:ext uri="{BB962C8B-B14F-4D97-AF65-F5344CB8AC3E}">
        <p14:creationId xmlns:p14="http://schemas.microsoft.com/office/powerpoint/2010/main" val="215619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89B1459-DB42-4E8B-9B36-CF7C1AD8FF9A}"/>
              </a:ext>
            </a:extLst>
          </p:cNvPr>
          <p:cNvSpPr>
            <a:spLocks noGrp="1"/>
          </p:cNvSpPr>
          <p:nvPr>
            <p:ph type="sldNum" sz="quarter" idx="12"/>
          </p:nvPr>
        </p:nvSpPr>
        <p:spPr/>
        <p:txBody>
          <a:bodyPr/>
          <a:lstStyle/>
          <a:p>
            <a:fld id="{5DD3DB80-B894-403A-B48E-6FDC1A72010E}" type="slidenum">
              <a:rPr lang="zh-CN" altLang="en-US" smtClean="0"/>
              <a:pPr/>
              <a:t>66</a:t>
            </a:fld>
            <a:endParaRPr lang="zh-CN" altLang="en-US" dirty="0"/>
          </a:p>
        </p:txBody>
      </p:sp>
      <p:sp>
        <p:nvSpPr>
          <p:cNvPr id="4" name="标题 3">
            <a:extLst>
              <a:ext uri="{FF2B5EF4-FFF2-40B4-BE49-F238E27FC236}">
                <a16:creationId xmlns:a16="http://schemas.microsoft.com/office/drawing/2014/main" id="{0F3BA489-1193-4366-8AAE-3D6D453948BB}"/>
              </a:ext>
            </a:extLst>
          </p:cNvPr>
          <p:cNvSpPr>
            <a:spLocks noGrp="1"/>
          </p:cNvSpPr>
          <p:nvPr>
            <p:ph type="title"/>
          </p:nvPr>
        </p:nvSpPr>
        <p:spPr>
          <a:xfrm>
            <a:off x="658558" y="540000"/>
            <a:ext cx="8137922" cy="488701"/>
          </a:xfrm>
        </p:spPr>
        <p:txBody>
          <a:bodyPr/>
          <a:lstStyle/>
          <a:p>
            <a:r>
              <a:rPr lang="zh-CN" altLang="en-US" dirty="0"/>
              <a:t>乐观初始化</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D52961A1-5732-4033-8C43-44498F15208C}"/>
                  </a:ext>
                </a:extLst>
              </p:cNvPr>
              <p:cNvSpPr txBox="1">
                <a:spLocks/>
              </p:cNvSpPr>
              <p:nvPr/>
            </p:nvSpPr>
            <p:spPr>
              <a:xfrm>
                <a:off x="502444" y="1341839"/>
                <a:ext cx="8137922" cy="294022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一个较高的初始化值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增量式蒙特卡洛估计更新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有偏估计，但是随着采样增加，这个偏差带来的影响会越来越小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但是仍然可能陷入局部最优</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D52961A1-5732-4033-8C43-44498F15208C}"/>
                  </a:ext>
                </a:extLst>
              </p:cNvPr>
              <p:cNvSpPr txBox="1">
                <a:spLocks noRot="1" noChangeAspect="1" noMove="1" noResize="1" noEditPoints="1" noAdjustHandles="1" noChangeArrowheads="1" noChangeShapeType="1" noTextEdit="1"/>
              </p:cNvSpPr>
              <p:nvPr/>
            </p:nvSpPr>
            <p:spPr>
              <a:xfrm>
                <a:off x="502444" y="1341839"/>
                <a:ext cx="8137922" cy="2940229"/>
              </a:xfrm>
              <a:prstGeom prst="rect">
                <a:avLst/>
              </a:prstGeom>
              <a:blipFill>
                <a:blip r:embed="rId4"/>
                <a:stretch>
                  <a:fillRect l="-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AAC1C-E98D-4CE9-9423-E389EA501A33}"/>
                  </a:ext>
                </a:extLst>
              </p:cNvPr>
              <p:cNvSpPr txBox="1"/>
              <p:nvPr/>
            </p:nvSpPr>
            <p:spPr>
              <a:xfrm>
                <a:off x="2576724" y="2333007"/>
                <a:ext cx="3989362" cy="654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d>
                    </m:oMath>
                  </m:oMathPara>
                </a14:m>
                <a:endParaRPr lang="en-US" dirty="0"/>
              </a:p>
            </p:txBody>
          </p:sp>
        </mc:Choice>
        <mc:Fallback xmlns="">
          <p:sp>
            <p:nvSpPr>
              <p:cNvPr id="6" name="文本框 5">
                <a:extLst>
                  <a:ext uri="{FF2B5EF4-FFF2-40B4-BE49-F238E27FC236}">
                    <a16:creationId xmlns:a16="http://schemas.microsoft.com/office/drawing/2014/main" id="{130AAC1C-E98D-4CE9-9423-E389EA501A33}"/>
                  </a:ext>
                </a:extLst>
              </p:cNvPr>
              <p:cNvSpPr txBox="1">
                <a:spLocks noRot="1" noChangeAspect="1" noMove="1" noResize="1" noEditPoints="1" noAdjustHandles="1" noChangeArrowheads="1" noChangeShapeType="1" noTextEdit="1"/>
              </p:cNvSpPr>
              <p:nvPr/>
            </p:nvSpPr>
            <p:spPr>
              <a:xfrm>
                <a:off x="2576724" y="2333007"/>
                <a:ext cx="3989362" cy="654090"/>
              </a:xfrm>
              <a:prstGeom prst="rect">
                <a:avLst/>
              </a:prstGeom>
              <a:blipFill>
                <a:blip r:embed="rId5"/>
                <a:stretch>
                  <a:fillRect/>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3C3A7349-DA29-4784-B435-0D6FA2F016E9}"/>
              </a:ext>
            </a:extLst>
          </p:cNvPr>
          <p:cNvPicPr>
            <a:picLocks noChangeAspect="1"/>
          </p:cNvPicPr>
          <p:nvPr/>
        </p:nvPicPr>
        <p:blipFill>
          <a:blip r:embed="rId6"/>
          <a:stretch>
            <a:fillRect/>
          </a:stretch>
        </p:blipFill>
        <p:spPr>
          <a:xfrm>
            <a:off x="1448188" y="3913812"/>
            <a:ext cx="5767259" cy="2828343"/>
          </a:xfrm>
          <a:prstGeom prst="rect">
            <a:avLst/>
          </a:prstGeom>
        </p:spPr>
      </p:pic>
    </p:spTree>
    <p:extLst>
      <p:ext uri="{BB962C8B-B14F-4D97-AF65-F5344CB8AC3E}">
        <p14:creationId xmlns:p14="http://schemas.microsoft.com/office/powerpoint/2010/main" val="2478600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C9C77F-7CBF-45A8-AC0C-EBB74C129DD0}"/>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67</a:t>
            </a:fld>
            <a:endParaRPr lang="zh-CN" altLang="en-US" dirty="0"/>
          </a:p>
        </p:txBody>
      </p:sp>
      <p:sp>
        <p:nvSpPr>
          <p:cNvPr id="5" name="标题 4">
            <a:extLst>
              <a:ext uri="{FF2B5EF4-FFF2-40B4-BE49-F238E27FC236}">
                <a16:creationId xmlns:a16="http://schemas.microsoft.com/office/drawing/2014/main" id="{14924113-E1AD-42A8-923B-BC9B14052D38}"/>
              </a:ext>
            </a:extLst>
          </p:cNvPr>
          <p:cNvSpPr>
            <a:spLocks noGrp="1"/>
          </p:cNvSpPr>
          <p:nvPr>
            <p:ph type="title"/>
          </p:nvPr>
        </p:nvSpPr>
        <p:spPr>
          <a:xfrm>
            <a:off x="694464" y="383721"/>
            <a:ext cx="7870345" cy="656917"/>
          </a:xfrm>
        </p:spPr>
        <p:txBody>
          <a:bodyPr/>
          <a:lstStyle/>
          <a:p>
            <a:r>
              <a:rPr lang="zh-CN" altLang="en-US" dirty="0"/>
              <a:t>显式地考虑动作的价值分布</a:t>
            </a:r>
          </a:p>
        </p:txBody>
      </p:sp>
      <p:sp>
        <p:nvSpPr>
          <p:cNvPr id="6" name="内容占位符 5">
            <a:extLst>
              <a:ext uri="{FF2B5EF4-FFF2-40B4-BE49-F238E27FC236}">
                <a16:creationId xmlns:a16="http://schemas.microsoft.com/office/drawing/2014/main" id="{5EA45949-3676-4256-A510-37E8160DEBA3}"/>
              </a:ext>
            </a:extLst>
          </p:cNvPr>
          <p:cNvSpPr>
            <a:spLocks noGrp="1"/>
          </p:cNvSpPr>
          <p:nvPr>
            <p:ph sz="quarter" idx="13"/>
          </p:nvPr>
        </p:nvSpPr>
        <p:spPr>
          <a:xfrm>
            <a:off x="502444" y="5380264"/>
            <a:ext cx="8137922" cy="800099"/>
          </a:xfrm>
        </p:spPr>
        <p:txBody>
          <a:bodyPr/>
          <a:lstStyle/>
          <a:p>
            <a:r>
              <a:rPr lang="zh-CN" altLang="en-US" dirty="0"/>
              <a:t>考虑以上三个动作的价值分布，平衡探索和利用，选择哪个动作？</a:t>
            </a:r>
            <a:endParaRPr lang="en-US" altLang="zh-CN" dirty="0"/>
          </a:p>
          <a:p>
            <a:r>
              <a:rPr lang="en-US" altLang="zh-CN" dirty="0"/>
              <a:t>1. </a:t>
            </a:r>
            <a:r>
              <a:rPr lang="zh-CN" altLang="en-US" dirty="0"/>
              <a:t>显式地鼓励不确定性； </a:t>
            </a:r>
            <a:r>
              <a:rPr lang="en-US" altLang="zh-CN" dirty="0"/>
              <a:t>2. </a:t>
            </a:r>
            <a:r>
              <a:rPr lang="zh-CN" altLang="en-US" dirty="0"/>
              <a:t>直接根据分布采样来选择</a:t>
            </a:r>
          </a:p>
        </p:txBody>
      </p:sp>
      <p:sp>
        <p:nvSpPr>
          <p:cNvPr id="2" name="页脚占位符 1">
            <a:extLst>
              <a:ext uri="{FF2B5EF4-FFF2-40B4-BE49-F238E27FC236}">
                <a16:creationId xmlns:a16="http://schemas.microsoft.com/office/drawing/2014/main" id="{9BF0FA4D-102B-4177-AC05-770DBACA333D}"/>
              </a:ext>
            </a:extLst>
          </p:cNvPr>
          <p:cNvSpPr>
            <a:spLocks noGrp="1"/>
          </p:cNvSpPr>
          <p:nvPr>
            <p:ph type="ftr" sz="quarter" idx="11"/>
          </p:nvPr>
        </p:nvSpPr>
        <p:spPr>
          <a:xfrm>
            <a:off x="502443" y="6240464"/>
            <a:ext cx="3563371" cy="225650"/>
          </a:xfrm>
        </p:spPr>
        <p:txBody>
          <a:bodyPr/>
          <a:lstStyle/>
          <a:p>
            <a:r>
              <a:rPr lang="en-US" altLang="zh-CN" dirty="0"/>
              <a:t>https://web.stanford.edu/~bvr/pubs/TS_Tutorial.pdf</a:t>
            </a:r>
            <a:endParaRPr lang="zh-CN" altLang="en-US" dirty="0"/>
          </a:p>
        </p:txBody>
      </p:sp>
      <p:pic>
        <p:nvPicPr>
          <p:cNvPr id="7" name="图片 6">
            <a:extLst>
              <a:ext uri="{FF2B5EF4-FFF2-40B4-BE49-F238E27FC236}">
                <a16:creationId xmlns:a16="http://schemas.microsoft.com/office/drawing/2014/main" id="{91198A72-8287-4DB3-8C1D-B63240884EE0}"/>
              </a:ext>
            </a:extLst>
          </p:cNvPr>
          <p:cNvPicPr>
            <a:picLocks noChangeAspect="1"/>
          </p:cNvPicPr>
          <p:nvPr/>
        </p:nvPicPr>
        <p:blipFill>
          <a:blip r:embed="rId2"/>
          <a:stretch>
            <a:fillRect/>
          </a:stretch>
        </p:blipFill>
        <p:spPr>
          <a:xfrm>
            <a:off x="1934936" y="1193348"/>
            <a:ext cx="5233307" cy="4094416"/>
          </a:xfrm>
          <a:prstGeom prst="rect">
            <a:avLst/>
          </a:prstGeom>
        </p:spPr>
      </p:pic>
      <p:sp>
        <p:nvSpPr>
          <p:cNvPr id="4" name="文本框 3">
            <a:extLst>
              <a:ext uri="{FF2B5EF4-FFF2-40B4-BE49-F238E27FC236}">
                <a16:creationId xmlns:a16="http://schemas.microsoft.com/office/drawing/2014/main" id="{01602481-BC4C-4F1E-B19B-C1DC1A248FAB}"/>
              </a:ext>
            </a:extLst>
          </p:cNvPr>
          <p:cNvSpPr txBox="1"/>
          <p:nvPr/>
        </p:nvSpPr>
        <p:spPr>
          <a:xfrm>
            <a:off x="3771900" y="4102100"/>
            <a:ext cx="397866" cy="369332"/>
          </a:xfrm>
          <a:prstGeom prst="rect">
            <a:avLst/>
          </a:prstGeom>
          <a:noFill/>
        </p:spPr>
        <p:txBody>
          <a:bodyPr wrap="none" rtlCol="0">
            <a:spAutoFit/>
          </a:bodyPr>
          <a:lstStyle/>
          <a:p>
            <a:r>
              <a:rPr lang="en-US" altLang="zh-CN" i="1" dirty="0"/>
              <a:t>a</a:t>
            </a:r>
            <a:r>
              <a:rPr lang="en-US" altLang="zh-CN" baseline="-25000" dirty="0"/>
              <a:t>2</a:t>
            </a:r>
            <a:endParaRPr lang="zh-CN" altLang="en-US" baseline="-25000" dirty="0"/>
          </a:p>
        </p:txBody>
      </p:sp>
      <p:sp>
        <p:nvSpPr>
          <p:cNvPr id="8" name="文本框 7">
            <a:extLst>
              <a:ext uri="{FF2B5EF4-FFF2-40B4-BE49-F238E27FC236}">
                <a16:creationId xmlns:a16="http://schemas.microsoft.com/office/drawing/2014/main" id="{8D7907A0-C5A1-495E-BD7C-22B5D1178E86}"/>
              </a:ext>
            </a:extLst>
          </p:cNvPr>
          <p:cNvSpPr txBox="1"/>
          <p:nvPr/>
        </p:nvSpPr>
        <p:spPr>
          <a:xfrm>
            <a:off x="3181350" y="4298950"/>
            <a:ext cx="397866" cy="369332"/>
          </a:xfrm>
          <a:prstGeom prst="rect">
            <a:avLst/>
          </a:prstGeom>
          <a:noFill/>
        </p:spPr>
        <p:txBody>
          <a:bodyPr wrap="none" rtlCol="0">
            <a:spAutoFit/>
          </a:bodyPr>
          <a:lstStyle/>
          <a:p>
            <a:r>
              <a:rPr lang="en-US" altLang="zh-CN" i="1" dirty="0"/>
              <a:t>a</a:t>
            </a:r>
            <a:r>
              <a:rPr lang="en-US" altLang="zh-CN" baseline="-25000" dirty="0"/>
              <a:t>3</a:t>
            </a:r>
            <a:endParaRPr lang="zh-CN" altLang="en-US" baseline="-25000" dirty="0"/>
          </a:p>
        </p:txBody>
      </p:sp>
      <p:sp>
        <p:nvSpPr>
          <p:cNvPr id="10" name="文本框 9">
            <a:extLst>
              <a:ext uri="{FF2B5EF4-FFF2-40B4-BE49-F238E27FC236}">
                <a16:creationId xmlns:a16="http://schemas.microsoft.com/office/drawing/2014/main" id="{4B3CC7F3-7726-4107-8EAE-5677A47FAB7D}"/>
              </a:ext>
            </a:extLst>
          </p:cNvPr>
          <p:cNvSpPr txBox="1"/>
          <p:nvPr/>
        </p:nvSpPr>
        <p:spPr>
          <a:xfrm>
            <a:off x="5271138" y="4102100"/>
            <a:ext cx="397866" cy="369332"/>
          </a:xfrm>
          <a:prstGeom prst="rect">
            <a:avLst/>
          </a:prstGeom>
          <a:noFill/>
        </p:spPr>
        <p:txBody>
          <a:bodyPr wrap="none" rtlCol="0">
            <a:spAutoFit/>
          </a:bodyPr>
          <a:lstStyle/>
          <a:p>
            <a:r>
              <a:rPr lang="en-US" altLang="zh-CN" i="1" dirty="0"/>
              <a:t>a</a:t>
            </a:r>
            <a:r>
              <a:rPr lang="en-US" altLang="zh-CN" baseline="-25000" dirty="0"/>
              <a:t>1</a:t>
            </a:r>
            <a:endParaRPr lang="zh-CN" altLang="en-US" baseline="-25000" dirty="0"/>
          </a:p>
        </p:txBody>
      </p:sp>
    </p:spTree>
    <p:extLst>
      <p:ext uri="{BB962C8B-B14F-4D97-AF65-F5344CB8AC3E}">
        <p14:creationId xmlns:p14="http://schemas.microsoft.com/office/powerpoint/2010/main" val="271315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0BE65A5-EE31-4BF8-B6DF-BC58303D0ECF}"/>
              </a:ext>
            </a:extLst>
          </p:cNvPr>
          <p:cNvSpPr>
            <a:spLocks noGrp="1"/>
          </p:cNvSpPr>
          <p:nvPr>
            <p:ph type="sldNum" sz="quarter" idx="12"/>
          </p:nvPr>
        </p:nvSpPr>
        <p:spPr/>
        <p:txBody>
          <a:bodyPr/>
          <a:lstStyle/>
          <a:p>
            <a:fld id="{5DD3DB80-B894-403A-B48E-6FDC1A72010E}" type="slidenum">
              <a:rPr lang="zh-CN" altLang="en-US" smtClean="0"/>
              <a:pPr/>
              <a:t>68</a:t>
            </a:fld>
            <a:endParaRPr lang="zh-CN" altLang="en-US" dirty="0"/>
          </a:p>
        </p:txBody>
      </p:sp>
      <p:sp>
        <p:nvSpPr>
          <p:cNvPr id="4" name="标题 3">
            <a:extLst>
              <a:ext uri="{FF2B5EF4-FFF2-40B4-BE49-F238E27FC236}">
                <a16:creationId xmlns:a16="http://schemas.microsoft.com/office/drawing/2014/main" id="{9FC0C8D2-7E3F-4E0B-B883-F7EACE7BB526}"/>
              </a:ext>
            </a:extLst>
          </p:cNvPr>
          <p:cNvSpPr>
            <a:spLocks noGrp="1"/>
          </p:cNvSpPr>
          <p:nvPr>
            <p:ph type="title"/>
          </p:nvPr>
        </p:nvSpPr>
        <p:spPr>
          <a:xfrm>
            <a:off x="658558" y="2"/>
            <a:ext cx="8137922" cy="1028699"/>
          </a:xfrm>
        </p:spPr>
        <p:txBody>
          <a:bodyPr/>
          <a:lstStyle/>
          <a:p>
            <a:r>
              <a:rPr lang="zh-CN" altLang="en-US"/>
              <a:t>基于不确定性测度</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4B95886-17DB-4FDC-B441-1DA70E61B48D}"/>
                  </a:ext>
                </a:extLst>
              </p:cNvPr>
              <p:cNvSpPr txBox="1">
                <a:spLocks/>
              </p:cNvSpPr>
              <p:nvPr/>
            </p:nvSpPr>
            <p:spPr>
              <a:xfrm>
                <a:off x="502444" y="1341840"/>
                <a:ext cx="8137922" cy="19366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不确定性越大的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，越具有探索的价值，有可能会是最好的策略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一个经验性指导：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大</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𝑈</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小</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𝑈</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04B95886-17DB-4FDC-B441-1DA70E61B48D}"/>
                  </a:ext>
                </a:extLst>
              </p:cNvPr>
              <p:cNvSpPr txBox="1">
                <a:spLocks noRot="1" noChangeAspect="1" noMove="1" noResize="1" noEditPoints="1" noAdjustHandles="1" noChangeArrowheads="1" noChangeShapeType="1" noTextEdit="1"/>
              </p:cNvSpPr>
              <p:nvPr/>
            </p:nvSpPr>
            <p:spPr>
              <a:xfrm>
                <a:off x="502444" y="1341840"/>
                <a:ext cx="8137922" cy="1936619"/>
              </a:xfrm>
              <a:prstGeom prst="rect">
                <a:avLst/>
              </a:prstGeom>
              <a:blipFill>
                <a:blip r:embed="rId2"/>
                <a:stretch>
                  <a:fillRect l="-449" t="-6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865696D-5157-4F21-BBA6-A683A099A699}"/>
                  </a:ext>
                </a:extLst>
              </p:cNvPr>
              <p:cNvSpPr txBox="1"/>
              <p:nvPr/>
            </p:nvSpPr>
            <p:spPr>
              <a:xfrm>
                <a:off x="3740582" y="2321680"/>
                <a:ext cx="4035207" cy="378630"/>
              </a:xfrm>
              <a:prstGeom prst="rect">
                <a:avLst/>
              </a:prstGeom>
              <a:noFill/>
            </p:spPr>
            <p:txBody>
              <a:bodyPr wrap="none" rtlCol="0">
                <a:spAutoFit/>
              </a:bodyPr>
              <a:lstStyle/>
              <a:p>
                <a:r>
                  <a:rPr lang="zh-CN" altLang="en-US" dirty="0"/>
                  <a:t>策略 </a:t>
                </a:r>
                <a14:m>
                  <m:oMath xmlns:m="http://schemas.openxmlformats.org/officeDocument/2006/math">
                    <m:r>
                      <a:rPr lang="en-US" altLang="zh-CN" b="0" i="1" smtClean="0">
                        <a:latin typeface="Cambria Math" panose="02040503050406030204" pitchFamily="18" charset="0"/>
                      </a:rPr>
                      <m:t>𝜋</m:t>
                    </m:r>
                  </m:oMath>
                </a14:m>
                <a:r>
                  <a:rPr lang="zh-CN" altLang="en-US" dirty="0"/>
                  <a:t>：</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lim>
                            </m:limLow>
                          </m:fNa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oMath>
                </a14:m>
                <a:endParaRPr lang="en-US" dirty="0"/>
              </a:p>
            </p:txBody>
          </p:sp>
        </mc:Choice>
        <mc:Fallback xmlns="">
          <p:sp>
            <p:nvSpPr>
              <p:cNvPr id="6" name="文本框 5">
                <a:extLst>
                  <a:ext uri="{FF2B5EF4-FFF2-40B4-BE49-F238E27FC236}">
                    <a16:creationId xmlns:a16="http://schemas.microsoft.com/office/drawing/2014/main" id="{4865696D-5157-4F21-BBA6-A683A099A699}"/>
                  </a:ext>
                </a:extLst>
              </p:cNvPr>
              <p:cNvSpPr txBox="1">
                <a:spLocks noRot="1" noChangeAspect="1" noMove="1" noResize="1" noEditPoints="1" noAdjustHandles="1" noChangeArrowheads="1" noChangeShapeType="1" noTextEdit="1"/>
              </p:cNvSpPr>
              <p:nvPr/>
            </p:nvSpPr>
            <p:spPr>
              <a:xfrm>
                <a:off x="3740582" y="2321680"/>
                <a:ext cx="4035207" cy="378630"/>
              </a:xfrm>
              <a:prstGeom prst="rect">
                <a:avLst/>
              </a:prstGeom>
              <a:blipFill>
                <a:blip r:embed="rId5"/>
                <a:stretch>
                  <a:fillRect l="-1360" t="-6452" b="-25806"/>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6F5A7BC-DF6F-4FB3-9302-69F99C03323E}"/>
              </a:ext>
            </a:extLst>
          </p:cNvPr>
          <p:cNvSpPr txBox="1"/>
          <p:nvPr/>
        </p:nvSpPr>
        <p:spPr>
          <a:xfrm>
            <a:off x="1523134" y="3265250"/>
            <a:ext cx="6096541" cy="369332"/>
          </a:xfrm>
          <a:prstGeom prst="rect">
            <a:avLst/>
          </a:prstGeom>
          <a:noFill/>
        </p:spPr>
        <p:txBody>
          <a:bodyPr wrap="none" rtlCol="0">
            <a:spAutoFit/>
          </a:bodyPr>
          <a:lstStyle/>
          <a:p>
            <a:r>
              <a:rPr lang="zh-CN" altLang="en-US" dirty="0">
                <a:ea typeface="阿里巴巴普惠体 R" panose="00020600040101010101"/>
              </a:rPr>
              <a:t>也称为 </a:t>
            </a:r>
            <a:r>
              <a:rPr lang="en-US" altLang="zh-CN" dirty="0">
                <a:ea typeface="阿里巴巴普惠体 R" panose="00020600040101010101"/>
              </a:rPr>
              <a:t>UCB</a:t>
            </a:r>
            <a:r>
              <a:rPr lang="zh-CN" altLang="en-US" dirty="0">
                <a:ea typeface="阿里巴巴普惠体 R" panose="00020600040101010101"/>
              </a:rPr>
              <a:t>：上置信界法（</a:t>
            </a:r>
            <a:r>
              <a:rPr lang="en-US" altLang="zh-CN" dirty="0">
                <a:ea typeface="阿里巴巴普惠体 R" panose="00020600040101010101"/>
              </a:rPr>
              <a:t>Upper Confidence Bounds</a:t>
            </a:r>
            <a:r>
              <a:rPr lang="zh-CN" altLang="en-US" dirty="0">
                <a:ea typeface="阿里巴巴普惠体 R" panose="00020600040101010101"/>
              </a:rPr>
              <a:t>）</a:t>
            </a:r>
            <a:endParaRPr lang="en-US" dirty="0">
              <a:ea typeface="阿里巴巴普惠体 R" panose="00020600040101010101"/>
            </a:endParaRPr>
          </a:p>
        </p:txBody>
      </p:sp>
      <p:pic>
        <p:nvPicPr>
          <p:cNvPr id="9" name="图片 8">
            <a:extLst>
              <a:ext uri="{FF2B5EF4-FFF2-40B4-BE49-F238E27FC236}">
                <a16:creationId xmlns:a16="http://schemas.microsoft.com/office/drawing/2014/main" id="{8B9E15FA-FEDE-4C32-9A40-12B0A7B01E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713" y="3807021"/>
            <a:ext cx="7054869" cy="2669214"/>
          </a:xfrm>
          <a:prstGeom prst="rect">
            <a:avLst/>
          </a:prstGeom>
        </p:spPr>
      </p:pic>
      <p:sp>
        <p:nvSpPr>
          <p:cNvPr id="8" name="TextBox 7">
            <a:extLst>
              <a:ext uri="{FF2B5EF4-FFF2-40B4-BE49-F238E27FC236}">
                <a16:creationId xmlns:a16="http://schemas.microsoft.com/office/drawing/2014/main" id="{6B4CEEF6-90A1-874D-98E5-03D16F3B364B}"/>
              </a:ext>
            </a:extLst>
          </p:cNvPr>
          <p:cNvSpPr txBox="1"/>
          <p:nvPr/>
        </p:nvSpPr>
        <p:spPr>
          <a:xfrm>
            <a:off x="5758185" y="4636057"/>
            <a:ext cx="1800493" cy="369332"/>
          </a:xfrm>
          <a:prstGeom prst="rect">
            <a:avLst/>
          </a:prstGeom>
          <a:noFill/>
        </p:spPr>
        <p:txBody>
          <a:bodyPr wrap="none" rtlCol="0">
            <a:spAutoFit/>
          </a:bodyPr>
          <a:lstStyle/>
          <a:p>
            <a:r>
              <a:rPr lang="zh-CN" altLang="en-US" dirty="0"/>
              <a:t>选择哪个动作？</a:t>
            </a:r>
            <a:endParaRPr lang="en-US" dirty="0"/>
          </a:p>
        </p:txBody>
      </p:sp>
    </p:spTree>
    <p:extLst>
      <p:ext uri="{BB962C8B-B14F-4D97-AF65-F5344CB8AC3E}">
        <p14:creationId xmlns:p14="http://schemas.microsoft.com/office/powerpoint/2010/main" val="2865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F7C9A17-E454-4686-A8C9-B838FB9FDF94}"/>
              </a:ext>
            </a:extLst>
          </p:cNvPr>
          <p:cNvSpPr>
            <a:spLocks noGrp="1"/>
          </p:cNvSpPr>
          <p:nvPr>
            <p:ph type="ftr" sz="quarter" idx="11"/>
          </p:nvPr>
        </p:nvSpPr>
        <p:spPr>
          <a:xfrm>
            <a:off x="502443" y="6240464"/>
            <a:ext cx="6374142" cy="206381"/>
          </a:xfrm>
        </p:spPr>
        <p:txBody>
          <a:bodyPr/>
          <a:lstStyle/>
          <a:p>
            <a:r>
              <a:rPr lang="en-US"/>
              <a:t>Hoeffding, Wassily. "Probability inequalities for sums of bounded random variables." </a:t>
            </a:r>
            <a:r>
              <a:rPr lang="en-US" i="1"/>
              <a:t>The Collected Works of Wassily Hoeffding</a:t>
            </a:r>
            <a:r>
              <a:rPr lang="en-US"/>
              <a:t>. Springer, New York, NY, 1994. 409-426.</a:t>
            </a:r>
            <a:endParaRPr lang="zh-CN" altLang="en-US" dirty="0"/>
          </a:p>
        </p:txBody>
      </p:sp>
      <p:sp>
        <p:nvSpPr>
          <p:cNvPr id="3" name="灯片编号占位符 2">
            <a:extLst>
              <a:ext uri="{FF2B5EF4-FFF2-40B4-BE49-F238E27FC236}">
                <a16:creationId xmlns:a16="http://schemas.microsoft.com/office/drawing/2014/main" id="{C5D600D6-43B9-4A03-A14A-2DB0DAD2FFDB}"/>
              </a:ext>
            </a:extLst>
          </p:cNvPr>
          <p:cNvSpPr>
            <a:spLocks noGrp="1"/>
          </p:cNvSpPr>
          <p:nvPr>
            <p:ph type="sldNum" sz="quarter" idx="12"/>
          </p:nvPr>
        </p:nvSpPr>
        <p:spPr/>
        <p:txBody>
          <a:bodyPr/>
          <a:lstStyle/>
          <a:p>
            <a:fld id="{5DD3DB80-B894-403A-B48E-6FDC1A72010E}" type="slidenum">
              <a:rPr lang="zh-CN" altLang="en-US" smtClean="0"/>
              <a:pPr/>
              <a:t>69</a:t>
            </a:fld>
            <a:endParaRPr lang="zh-CN" altLang="en-US" dirty="0"/>
          </a:p>
        </p:txBody>
      </p:sp>
      <p:sp>
        <p:nvSpPr>
          <p:cNvPr id="4" name="标题 3">
            <a:extLst>
              <a:ext uri="{FF2B5EF4-FFF2-40B4-BE49-F238E27FC236}">
                <a16:creationId xmlns:a16="http://schemas.microsoft.com/office/drawing/2014/main" id="{18500C93-840C-4F45-BBAA-B68D07018CF6}"/>
              </a:ext>
            </a:extLst>
          </p:cNvPr>
          <p:cNvSpPr>
            <a:spLocks noGrp="1"/>
          </p:cNvSpPr>
          <p:nvPr>
            <p:ph type="title"/>
          </p:nvPr>
        </p:nvSpPr>
        <p:spPr>
          <a:xfrm>
            <a:off x="665993" y="2"/>
            <a:ext cx="8137922" cy="1028699"/>
          </a:xfrm>
        </p:spPr>
        <p:txBody>
          <a:bodyPr/>
          <a:lstStyle/>
          <a:p>
            <a:r>
              <a:rPr lang="en-US" altLang="zh-CN"/>
              <a:t>UCB</a:t>
            </a:r>
            <a:r>
              <a:rPr lang="zh-CN" altLang="en-US"/>
              <a:t>：上置信界</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1750CE23-F9AC-4F9A-92C8-F4FA3F171638}"/>
                  </a:ext>
                </a:extLst>
              </p:cNvPr>
              <p:cNvSpPr txBox="1">
                <a:spLocks/>
              </p:cNvSpPr>
              <p:nvPr/>
            </p:nvSpPr>
            <p:spPr>
              <a:xfrm>
                <a:off x="502444" y="2454361"/>
                <a:ext cx="8137922" cy="151287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为每个动作收益估值估计一个上置信界：</a:t>
                </a:r>
                <a14:m>
                  <m:oMath xmlns:m="http://schemas.openxmlformats.org/officeDocument/2006/math">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𝑈</m:t>
                        </m:r>
                      </m:e>
                    </m:acc>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显然有：</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𝑄</m:t>
                            </m:r>
                          </m:e>
                        </m:acc>
                      </m:e>
                      <m:sub>
                        <m:r>
                          <a:rPr lang="en-US" altLang="zh-CN" b="0" i="1" smtClean="0">
                            <a:latin typeface="Cambria Math" panose="02040503050406030204" pitchFamily="18" charset="0"/>
                            <a:ea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𝑈</m:t>
                            </m:r>
                          </m:e>
                        </m:acc>
                      </m:e>
                      <m:sub>
                        <m:r>
                          <a:rPr lang="en-US" altLang="zh-CN" b="0" i="1" smtClean="0">
                            <a:latin typeface="Cambria Math" panose="02040503050406030204" pitchFamily="18" charset="0"/>
                            <a:ea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以高概率</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成立（</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Hoeffding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不等式）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依据以下原则挑选进行决策：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1750CE23-F9AC-4F9A-92C8-F4FA3F171638}"/>
                  </a:ext>
                </a:extLst>
              </p:cNvPr>
              <p:cNvSpPr txBox="1">
                <a:spLocks noRot="1" noChangeAspect="1" noMove="1" noResize="1" noEditPoints="1" noAdjustHandles="1" noChangeArrowheads="1" noChangeShapeType="1" noTextEdit="1"/>
              </p:cNvSpPr>
              <p:nvPr/>
            </p:nvSpPr>
            <p:spPr>
              <a:xfrm>
                <a:off x="502444" y="2454361"/>
                <a:ext cx="8137922" cy="1512871"/>
              </a:xfrm>
              <a:prstGeom prst="rect">
                <a:avLst/>
              </a:prstGeom>
              <a:blipFill>
                <a:blip r:embed="rId2"/>
                <a:stretch>
                  <a:fillRect l="-449" t="-28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F2E9CF-5126-4DED-AB36-345FD3260819}"/>
                  </a:ext>
                </a:extLst>
              </p:cNvPr>
              <p:cNvSpPr txBox="1"/>
              <p:nvPr/>
            </p:nvSpPr>
            <p:spPr>
              <a:xfrm>
                <a:off x="814752" y="4080180"/>
                <a:ext cx="3001591" cy="470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lim>
                              </m:limLow>
                            </m:fNa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oMath>
                  </m:oMathPara>
                </a14:m>
                <a:endParaRPr lang="en-US" dirty="0"/>
              </a:p>
            </p:txBody>
          </p:sp>
        </mc:Choice>
        <mc:Fallback xmlns="">
          <p:sp>
            <p:nvSpPr>
              <p:cNvPr id="6" name="文本框 5">
                <a:extLst>
                  <a:ext uri="{FF2B5EF4-FFF2-40B4-BE49-F238E27FC236}">
                    <a16:creationId xmlns:a16="http://schemas.microsoft.com/office/drawing/2014/main" id="{99F2E9CF-5126-4DED-AB36-345FD3260819}"/>
                  </a:ext>
                </a:extLst>
              </p:cNvPr>
              <p:cNvSpPr txBox="1">
                <a:spLocks noRot="1" noChangeAspect="1" noMove="1" noResize="1" noEditPoints="1" noAdjustHandles="1" noChangeArrowheads="1" noChangeShapeType="1" noTextEdit="1"/>
              </p:cNvSpPr>
              <p:nvPr/>
            </p:nvSpPr>
            <p:spPr>
              <a:xfrm>
                <a:off x="814752" y="4080180"/>
                <a:ext cx="3001591" cy="470385"/>
              </a:xfrm>
              <a:prstGeom prst="rect">
                <a:avLst/>
              </a:prstGeom>
              <a:blipFill>
                <a:blip r:embed="rId5"/>
                <a:stretch>
                  <a:fillRect b="-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65BFA05-5C79-4C70-BA66-DC2865B23D56}"/>
                  </a:ext>
                </a:extLst>
              </p:cNvPr>
              <p:cNvSpPr txBox="1"/>
              <p:nvPr/>
            </p:nvSpPr>
            <p:spPr>
              <a:xfrm>
                <a:off x="502443" y="1558762"/>
                <a:ext cx="6742615" cy="442429"/>
              </a:xfrm>
              <a:prstGeom prst="rect">
                <a:avLst/>
              </a:prstGeom>
              <a:noFill/>
            </p:spPr>
            <p:txBody>
              <a:bodyPr wrap="none" rtlCol="0">
                <a:spAutoFit/>
              </a:bodyPr>
              <a:lstStyle/>
              <a:p>
                <a:r>
                  <a:rPr lang="en-US" sz="2000" dirty="0">
                    <a:ea typeface="阿里巴巴普惠体 R" panose="00020600040101010101"/>
                  </a:rPr>
                  <a:t>Hoeffding </a:t>
                </a:r>
                <a:r>
                  <a:rPr lang="zh-CN" altLang="en-US" sz="2000" dirty="0">
                    <a:ea typeface="阿里巴巴普惠体 R" panose="00020600040101010101"/>
                  </a:rPr>
                  <a:t>不等式：</a:t>
                </a:r>
                <a14:m>
                  <m:oMath xmlns:m="http://schemas.openxmlformats.org/officeDocument/2006/math">
                    <m:r>
                      <a:rPr lang="en-US" altLang="zh-CN" sz="2000" b="0" i="1" smtClean="0">
                        <a:latin typeface="Cambria Math" panose="02040503050406030204" pitchFamily="18" charset="0"/>
                      </a:rPr>
                      <m:t>ℙ</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𝑡</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𝑢</m:t>
                            </m:r>
                          </m:e>
                          <m:sup>
                            <m:r>
                              <a:rPr lang="en-US" altLang="zh-CN" sz="2000" b="0" i="1" smtClean="0">
                                <a:latin typeface="Cambria Math" panose="02040503050406030204" pitchFamily="18" charset="0"/>
                              </a:rPr>
                              <m:t>2</m:t>
                            </m:r>
                          </m:sup>
                        </m:sSup>
                      </m:sup>
                    </m:sSup>
                  </m:oMath>
                </a14:m>
                <a:r>
                  <a:rPr lang="en-US" sz="2000" dirty="0">
                    <a:ea typeface="阿里巴巴普惠体 R" panose="00020600040101010101"/>
                  </a:rPr>
                  <a:t> </a:t>
                </a:r>
                <a:r>
                  <a:rPr lang="en-US" altLang="zh-CN" sz="2000" dirty="0">
                    <a:ea typeface="阿里巴巴普惠体 R" panose="00020600040101010101"/>
                  </a:rPr>
                  <a:t>for </a:t>
                </a:r>
                <a14:m>
                  <m:oMath xmlns:m="http://schemas.openxmlformats.org/officeDocument/2006/math">
                    <m:r>
                      <a:rPr lang="en-US" altLang="zh-CN" sz="2000" i="1">
                        <a:latin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[0,1]</m:t>
                    </m:r>
                  </m:oMath>
                </a14:m>
                <a:r>
                  <a:rPr lang="en-US" sz="2000" dirty="0">
                    <a:ea typeface="阿里巴巴普惠体 R" panose="00020600040101010101"/>
                  </a:rPr>
                  <a:t> </a:t>
                </a:r>
              </a:p>
            </p:txBody>
          </p:sp>
        </mc:Choice>
        <mc:Fallback xmlns="">
          <p:sp>
            <p:nvSpPr>
              <p:cNvPr id="7" name="文本框 6">
                <a:extLst>
                  <a:ext uri="{FF2B5EF4-FFF2-40B4-BE49-F238E27FC236}">
                    <a16:creationId xmlns:a16="http://schemas.microsoft.com/office/drawing/2014/main" id="{465BFA05-5C79-4C70-BA66-DC2865B23D56}"/>
                  </a:ext>
                </a:extLst>
              </p:cNvPr>
              <p:cNvSpPr txBox="1">
                <a:spLocks noRot="1" noChangeAspect="1" noMove="1" noResize="1" noEditPoints="1" noAdjustHandles="1" noChangeArrowheads="1" noChangeShapeType="1" noTextEdit="1"/>
              </p:cNvSpPr>
              <p:nvPr/>
            </p:nvSpPr>
            <p:spPr>
              <a:xfrm>
                <a:off x="502443" y="1558762"/>
                <a:ext cx="6742615" cy="442429"/>
              </a:xfrm>
              <a:prstGeom prst="rect">
                <a:avLst/>
              </a:prstGeom>
              <a:blipFill>
                <a:blip r:embed="rId6"/>
                <a:stretch>
                  <a:fillRect l="-904" b="-26389"/>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A5895D9D-15E4-4195-845C-31C97E60975F}"/>
              </a:ext>
            </a:extLst>
          </p:cNvPr>
          <p:cNvSpPr txBox="1">
            <a:spLocks/>
          </p:cNvSpPr>
          <p:nvPr/>
        </p:nvSpPr>
        <p:spPr>
          <a:xfrm>
            <a:off x="502444" y="4343964"/>
            <a:ext cx="8137922" cy="17027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收敛性：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6FE471C-9E6D-4AB4-8A2B-A11606EACA82}"/>
                  </a:ext>
                </a:extLst>
              </p:cNvPr>
              <p:cNvSpPr txBox="1"/>
              <p:nvPr/>
            </p:nvSpPr>
            <p:spPr>
              <a:xfrm>
                <a:off x="6116862" y="3828411"/>
                <a:ext cx="2253759"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e>
                              </m:func>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den>
                          </m:f>
                        </m:e>
                      </m:rad>
                    </m:oMath>
                  </m:oMathPara>
                </a14:m>
                <a:endParaRPr lang="en-US" dirty="0"/>
              </a:p>
            </p:txBody>
          </p:sp>
        </mc:Choice>
        <mc:Fallback xmlns="">
          <p:sp>
            <p:nvSpPr>
              <p:cNvPr id="10" name="文本框 9">
                <a:extLst>
                  <a:ext uri="{FF2B5EF4-FFF2-40B4-BE49-F238E27FC236}">
                    <a16:creationId xmlns:a16="http://schemas.microsoft.com/office/drawing/2014/main" id="{66FE471C-9E6D-4AB4-8A2B-A11606EACA82}"/>
                  </a:ext>
                </a:extLst>
              </p:cNvPr>
              <p:cNvSpPr txBox="1">
                <a:spLocks noRot="1" noChangeAspect="1" noMove="1" noResize="1" noEditPoints="1" noAdjustHandles="1" noChangeArrowheads="1" noChangeShapeType="1" noTextEdit="1"/>
              </p:cNvSpPr>
              <p:nvPr/>
            </p:nvSpPr>
            <p:spPr>
              <a:xfrm>
                <a:off x="6116862" y="3828411"/>
                <a:ext cx="2253759" cy="9106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4199EDC-317A-44F0-A3DF-7C5617469569}"/>
                  </a:ext>
                </a:extLst>
              </p:cNvPr>
              <p:cNvSpPr txBox="1"/>
              <p:nvPr/>
            </p:nvSpPr>
            <p:spPr>
              <a:xfrm>
                <a:off x="2315548" y="5161418"/>
                <a:ext cx="2747932" cy="798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≤8</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r>
                                <a:rPr lang="en-US" b="0" i="1" smtClean="0">
                                  <a:latin typeface="Cambria Math" panose="02040503050406030204" pitchFamily="18" charset="0"/>
                                </a:rPr>
                                <m:t>&gt;0</m:t>
                              </m:r>
                            </m:sub>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e>
                          </m:nary>
                        </m:e>
                      </m:func>
                      <m:r>
                        <a:rPr lang="en-US" b="0" i="1" smtClean="0">
                          <a:latin typeface="Cambria Math" panose="02040503050406030204" pitchFamily="18" charset="0"/>
                        </a:rPr>
                        <m:t> </m:t>
                      </m:r>
                    </m:oMath>
                  </m:oMathPara>
                </a14:m>
                <a:endParaRPr lang="en-US" dirty="0"/>
              </a:p>
            </p:txBody>
          </p:sp>
        </mc:Choice>
        <mc:Fallback xmlns="">
          <p:sp>
            <p:nvSpPr>
              <p:cNvPr id="11" name="文本框 10">
                <a:extLst>
                  <a:ext uri="{FF2B5EF4-FFF2-40B4-BE49-F238E27FC236}">
                    <a16:creationId xmlns:a16="http://schemas.microsoft.com/office/drawing/2014/main" id="{E4199EDC-317A-44F0-A3DF-7C5617469569}"/>
                  </a:ext>
                </a:extLst>
              </p:cNvPr>
              <p:cNvSpPr txBox="1">
                <a:spLocks noRot="1" noChangeAspect="1" noMove="1" noResize="1" noEditPoints="1" noAdjustHandles="1" noChangeArrowheads="1" noChangeShapeType="1" noTextEdit="1"/>
              </p:cNvSpPr>
              <p:nvPr/>
            </p:nvSpPr>
            <p:spPr>
              <a:xfrm>
                <a:off x="2315548" y="5161418"/>
                <a:ext cx="2747932" cy="798745"/>
              </a:xfrm>
              <a:prstGeom prst="rect">
                <a:avLst/>
              </a:prstGeom>
              <a:blipFill>
                <a:blip r:embed="rId8"/>
                <a:stretch>
                  <a:fillRect t="-115625"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0A92CA4-1718-47AE-83DC-5F6DD4660D93}"/>
                  </a:ext>
                </a:extLst>
              </p:cNvPr>
              <p:cNvSpPr txBox="1"/>
              <p:nvPr/>
            </p:nvSpPr>
            <p:spPr>
              <a:xfrm>
                <a:off x="4026922" y="4080180"/>
                <a:ext cx="2001189" cy="407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sup>
                      </m:sSup>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13" name="文本框 12">
                <a:extLst>
                  <a:ext uri="{FF2B5EF4-FFF2-40B4-BE49-F238E27FC236}">
                    <a16:creationId xmlns:a16="http://schemas.microsoft.com/office/drawing/2014/main" id="{60A92CA4-1718-47AE-83DC-5F6DD4660D93}"/>
                  </a:ext>
                </a:extLst>
              </p:cNvPr>
              <p:cNvSpPr txBox="1">
                <a:spLocks noRot="1" noChangeAspect="1" noMove="1" noResize="1" noEditPoints="1" noAdjustHandles="1" noChangeArrowheads="1" noChangeShapeType="1" noTextEdit="1"/>
              </p:cNvSpPr>
              <p:nvPr/>
            </p:nvSpPr>
            <p:spPr>
              <a:xfrm>
                <a:off x="4026922" y="4080180"/>
                <a:ext cx="2001189" cy="407163"/>
              </a:xfrm>
              <a:prstGeom prst="rect">
                <a:avLst/>
              </a:prstGeom>
              <a:blipFill>
                <a:blip r:embed="rId9"/>
                <a:stretch>
                  <a:fillRect b="-8955"/>
                </a:stretch>
              </a:blipFill>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14A8D541-D1DE-494E-B73C-5272976A1CA5}"/>
              </a:ext>
            </a:extLst>
          </p:cNvPr>
          <p:cNvSpPr/>
          <p:nvPr/>
        </p:nvSpPr>
        <p:spPr>
          <a:xfrm>
            <a:off x="5991225" y="4235676"/>
            <a:ext cx="205858" cy="159391"/>
          </a:xfrm>
          <a:prstGeom prst="rightArrow">
            <a:avLst>
              <a:gd name="adj1" fmla="val 35060"/>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443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590BD5D-2F6C-4D8F-B255-2D5FB2F1527A}"/>
              </a:ext>
            </a:extLst>
          </p:cNvPr>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4" name="标题 3">
            <a:extLst>
              <a:ext uri="{FF2B5EF4-FFF2-40B4-BE49-F238E27FC236}">
                <a16:creationId xmlns:a16="http://schemas.microsoft.com/office/drawing/2014/main" id="{8A18A85F-A0B3-4634-B66A-E43D3E213964}"/>
              </a:ext>
            </a:extLst>
          </p:cNvPr>
          <p:cNvSpPr>
            <a:spLocks noGrp="1"/>
          </p:cNvSpPr>
          <p:nvPr>
            <p:ph type="title"/>
          </p:nvPr>
        </p:nvSpPr>
        <p:spPr>
          <a:xfrm>
            <a:off x="684000" y="468000"/>
            <a:ext cx="7956366" cy="560701"/>
          </a:xfrm>
        </p:spPr>
        <p:txBody>
          <a:bodyPr/>
          <a:lstStyle/>
          <a:p>
            <a:r>
              <a:rPr lang="zh-CN" altLang="en-US" dirty="0"/>
              <a:t>本课程辅助学习平台</a:t>
            </a:r>
            <a:r>
              <a:rPr lang="en-US" altLang="zh-CN" dirty="0"/>
              <a:t>2: 《</a:t>
            </a:r>
            <a:r>
              <a:rPr lang="zh-CN" altLang="en-US" dirty="0"/>
              <a:t>动手学强化学习</a:t>
            </a:r>
            <a:r>
              <a:rPr lang="en-US" altLang="zh-CN" dirty="0"/>
              <a:t>》</a:t>
            </a:r>
            <a:endParaRPr lang="zh-CN" altLang="en-US" dirty="0"/>
          </a:p>
        </p:txBody>
      </p:sp>
      <p:sp>
        <p:nvSpPr>
          <p:cNvPr id="10" name="文本框 9">
            <a:extLst>
              <a:ext uri="{FF2B5EF4-FFF2-40B4-BE49-F238E27FC236}">
                <a16:creationId xmlns:a16="http://schemas.microsoft.com/office/drawing/2014/main" id="{EEAB05C2-3A7A-4C37-927A-FF423293C733}"/>
              </a:ext>
            </a:extLst>
          </p:cNvPr>
          <p:cNvSpPr txBox="1"/>
          <p:nvPr/>
        </p:nvSpPr>
        <p:spPr>
          <a:xfrm>
            <a:off x="934673" y="6166545"/>
            <a:ext cx="2588740" cy="369332"/>
          </a:xfrm>
          <a:prstGeom prst="rect">
            <a:avLst/>
          </a:prstGeom>
          <a:noFill/>
        </p:spPr>
        <p:txBody>
          <a:bodyPr wrap="square">
            <a:spAutoFit/>
          </a:bodyPr>
          <a:lstStyle/>
          <a:p>
            <a:r>
              <a:rPr lang="zh-CN" altLang="en-US" dirty="0">
                <a:solidFill>
                  <a:srgbClr val="0070C0"/>
                </a:solidFill>
              </a:rPr>
              <a:t>https://hrl.boyuai.com/</a:t>
            </a:r>
          </a:p>
        </p:txBody>
      </p:sp>
      <p:pic>
        <p:nvPicPr>
          <p:cNvPr id="14" name="图片 13" descr="徽标&#10;&#10;描述已自动生成">
            <a:extLst>
              <a:ext uri="{FF2B5EF4-FFF2-40B4-BE49-F238E27FC236}">
                <a16:creationId xmlns:a16="http://schemas.microsoft.com/office/drawing/2014/main" id="{501D443A-9CAD-4090-B418-90885E435B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60" t="22281" r="14797" b="26597"/>
          <a:stretch/>
        </p:blipFill>
        <p:spPr>
          <a:xfrm>
            <a:off x="3408642" y="6056572"/>
            <a:ext cx="1514168" cy="479305"/>
          </a:xfrm>
          <a:prstGeom prst="rect">
            <a:avLst/>
          </a:prstGeom>
        </p:spPr>
      </p:pic>
      <p:pic>
        <p:nvPicPr>
          <p:cNvPr id="18" name="图片 17">
            <a:extLst>
              <a:ext uri="{FF2B5EF4-FFF2-40B4-BE49-F238E27FC236}">
                <a16:creationId xmlns:a16="http://schemas.microsoft.com/office/drawing/2014/main" id="{EC4E9BFC-4974-461C-B742-FBB8649FFB7E}"/>
              </a:ext>
            </a:extLst>
          </p:cNvPr>
          <p:cNvPicPr>
            <a:picLocks noChangeAspect="1"/>
          </p:cNvPicPr>
          <p:nvPr/>
        </p:nvPicPr>
        <p:blipFill>
          <a:blip r:embed="rId3"/>
          <a:stretch>
            <a:fillRect/>
          </a:stretch>
        </p:blipFill>
        <p:spPr>
          <a:xfrm>
            <a:off x="0" y="1502913"/>
            <a:ext cx="9144000" cy="4193080"/>
          </a:xfrm>
          <a:prstGeom prst="rect">
            <a:avLst/>
          </a:prstGeom>
        </p:spPr>
      </p:pic>
      <p:pic>
        <p:nvPicPr>
          <p:cNvPr id="7" name="图片 6" descr="图片包含 QR 代码&#10;&#10;描述已自动生成">
            <a:extLst>
              <a:ext uri="{FF2B5EF4-FFF2-40B4-BE49-F238E27FC236}">
                <a16:creationId xmlns:a16="http://schemas.microsoft.com/office/drawing/2014/main" id="{D2D2FC2D-E359-7DAE-8FFB-0C2A09D09F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3900" y="3806248"/>
            <a:ext cx="1829739" cy="2340552"/>
          </a:xfrm>
          <a:prstGeom prst="rect">
            <a:avLst/>
          </a:prstGeom>
        </p:spPr>
      </p:pic>
      <p:sp>
        <p:nvSpPr>
          <p:cNvPr id="8" name="文本框 7">
            <a:extLst>
              <a:ext uri="{FF2B5EF4-FFF2-40B4-BE49-F238E27FC236}">
                <a16:creationId xmlns:a16="http://schemas.microsoft.com/office/drawing/2014/main" id="{6454ADFB-327E-DAD4-4C89-BE93BCEA7A2D}"/>
              </a:ext>
            </a:extLst>
          </p:cNvPr>
          <p:cNvSpPr txBox="1"/>
          <p:nvPr/>
        </p:nvSpPr>
        <p:spPr>
          <a:xfrm>
            <a:off x="4978275" y="6228100"/>
            <a:ext cx="3110434" cy="307777"/>
          </a:xfrm>
          <a:prstGeom prst="rect">
            <a:avLst/>
          </a:prstGeom>
          <a:noFill/>
        </p:spPr>
        <p:txBody>
          <a:bodyPr wrap="square">
            <a:spAutoFit/>
          </a:bodyPr>
          <a:lstStyle/>
          <a:p>
            <a:pPr algn="ctr"/>
            <a:r>
              <a:rPr lang="zh-CN" altLang="en-US" sz="1400" dirty="0"/>
              <a:t>本课程的最新课件也会持续在此更新</a:t>
            </a:r>
          </a:p>
        </p:txBody>
      </p:sp>
    </p:spTree>
    <p:extLst>
      <p:ext uri="{BB962C8B-B14F-4D97-AF65-F5344CB8AC3E}">
        <p14:creationId xmlns:p14="http://schemas.microsoft.com/office/powerpoint/2010/main" val="399202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19EE86-232E-4007-91A9-0EEF4D078F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88" b="3631"/>
          <a:stretch/>
        </p:blipFill>
        <p:spPr>
          <a:xfrm>
            <a:off x="1001352" y="1143000"/>
            <a:ext cx="7064961" cy="2375808"/>
          </a:xfrm>
          <a:prstGeom prst="rect">
            <a:avLst/>
          </a:prstGeom>
        </p:spPr>
      </p:pic>
      <p:sp>
        <p:nvSpPr>
          <p:cNvPr id="8" name="TextBox 7">
            <a:extLst>
              <a:ext uri="{FF2B5EF4-FFF2-40B4-BE49-F238E27FC236}">
                <a16:creationId xmlns:a16="http://schemas.microsoft.com/office/drawing/2014/main" id="{7BA81C44-B512-4471-B90E-09DCC1825C8D}"/>
              </a:ext>
            </a:extLst>
          </p:cNvPr>
          <p:cNvSpPr txBox="1"/>
          <p:nvPr/>
        </p:nvSpPr>
        <p:spPr>
          <a:xfrm>
            <a:off x="5945963" y="1411164"/>
            <a:ext cx="1800493" cy="369332"/>
          </a:xfrm>
          <a:prstGeom prst="rect">
            <a:avLst/>
          </a:prstGeom>
          <a:noFill/>
        </p:spPr>
        <p:txBody>
          <a:bodyPr wrap="none" rtlCol="0">
            <a:spAutoFit/>
          </a:bodyPr>
          <a:lstStyle/>
          <a:p>
            <a:r>
              <a:rPr lang="zh-CN" altLang="en-US" dirty="0"/>
              <a:t>选择哪个动作？</a:t>
            </a:r>
            <a:endParaRPr lang="en-US" dirty="0"/>
          </a:p>
        </p:txBody>
      </p:sp>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70</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方法</a:t>
            </a:r>
          </a:p>
        </p:txBody>
      </p:sp>
      <p:sp>
        <p:nvSpPr>
          <p:cNvPr id="6" name="内容占位符 5">
            <a:extLst>
              <a:ext uri="{FF2B5EF4-FFF2-40B4-BE49-F238E27FC236}">
                <a16:creationId xmlns:a16="http://schemas.microsoft.com/office/drawing/2014/main" id="{3854A49D-14BC-49E0-B38D-AC5E5A625193}"/>
              </a:ext>
            </a:extLst>
          </p:cNvPr>
          <p:cNvSpPr>
            <a:spLocks noGrp="1"/>
          </p:cNvSpPr>
          <p:nvPr>
            <p:ph sz="quarter" idx="13"/>
          </p:nvPr>
        </p:nvSpPr>
        <p:spPr>
          <a:xfrm>
            <a:off x="502444" y="3935186"/>
            <a:ext cx="8137922" cy="424544"/>
          </a:xfrm>
        </p:spPr>
        <p:txBody>
          <a:bodyPr/>
          <a:lstStyle/>
          <a:p>
            <a:r>
              <a:rPr lang="zh-CN" altLang="en-US" dirty="0"/>
              <a:t>想法：根据每个动作成为最优的概率来选择动作</a:t>
            </a:r>
            <a:endParaRPr lang="en-US" altLang="zh-CN" dirty="0"/>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5957" cy="448336"/>
          </a:xfrm>
        </p:spPr>
        <p:txBody>
          <a:bodyPr/>
          <a:lstStyle/>
          <a:p>
            <a:r>
              <a:rPr lang="en-US" altLang="zh-CN" dirty="0"/>
              <a:t>Chapelle, Olivier, and Lihong Li. "An empirical evaluation of </a:t>
            </a:r>
            <a:r>
              <a:rPr lang="en-US" altLang="zh-CN" dirty="0" err="1"/>
              <a:t>thompson</a:t>
            </a:r>
            <a:r>
              <a:rPr lang="en-US" altLang="zh-CN" dirty="0"/>
              <a:t> sampling." Advances in neural information processing systems 24 (2011): 2249-2257.</a:t>
            </a:r>
            <a:endParaRPr lang="zh-CN" altLang="en-US" dirty="0"/>
          </a:p>
        </p:txBody>
      </p:sp>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87D5617E-CC55-4AE0-934B-577F5F2BBB27}"/>
                  </a:ext>
                </a:extLst>
              </p:cNvPr>
              <p:cNvSpPr txBox="1">
                <a:spLocks/>
              </p:cNvSpPr>
              <p:nvPr/>
            </p:nvSpPr>
            <p:spPr>
              <a:xfrm>
                <a:off x="502444" y="5535387"/>
                <a:ext cx="8137922" cy="81642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实现：根据当前每个动作</a:t>
                </a:r>
                <a14:m>
                  <m:oMath xmlns:m="http://schemas.openxmlformats.org/officeDocument/2006/math">
                    <m:r>
                      <a:rPr lang="en-US" altLang="zh-CN" i="1" dirty="0">
                        <a:latin typeface="Cambria Math" panose="02040503050406030204" pitchFamily="18" charset="0"/>
                      </a:rPr>
                      <m:t>𝑎</m:t>
                    </m:r>
                  </m:oMath>
                </a14:m>
                <a:r>
                  <a:rPr lang="zh-CN" altLang="en-US" dirty="0"/>
                  <a:t>的价值概率分布</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t>来采样到其价值</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t>，选择价值最大的动作</a:t>
                </a:r>
                <a:endParaRPr lang="en-US" altLang="zh-CN" dirty="0"/>
              </a:p>
            </p:txBody>
          </p:sp>
        </mc:Choice>
        <mc:Fallback xmlns="">
          <p:sp>
            <p:nvSpPr>
              <p:cNvPr id="10" name="内容占位符 5">
                <a:extLst>
                  <a:ext uri="{FF2B5EF4-FFF2-40B4-BE49-F238E27FC236}">
                    <a16:creationId xmlns:a16="http://schemas.microsoft.com/office/drawing/2014/main" id="{87D5617E-CC55-4AE0-934B-577F5F2BBB27}"/>
                  </a:ext>
                </a:extLst>
              </p:cNvPr>
              <p:cNvSpPr txBox="1">
                <a:spLocks noRot="1" noChangeAspect="1" noMove="1" noResize="1" noEditPoints="1" noAdjustHandles="1" noChangeArrowheads="1" noChangeShapeType="1" noTextEdit="1"/>
              </p:cNvSpPr>
              <p:nvPr/>
            </p:nvSpPr>
            <p:spPr>
              <a:xfrm>
                <a:off x="502444" y="5535387"/>
                <a:ext cx="8137922" cy="816428"/>
              </a:xfrm>
              <a:prstGeom prst="rect">
                <a:avLst/>
              </a:prstGeom>
              <a:blipFill>
                <a:blip r:embed="rId3"/>
                <a:stretch>
                  <a:fillRect l="-449" t="-6716" r="-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11F823D-50A2-4566-BE15-10B0DEC13EA2}"/>
                  </a:ext>
                </a:extLst>
              </p:cNvPr>
              <p:cNvSpPr txBox="1"/>
              <p:nvPr/>
            </p:nvSpPr>
            <p:spPr>
              <a:xfrm>
                <a:off x="285750" y="4357765"/>
                <a:ext cx="8172450"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nary>
                        <m:naryPr>
                          <m:limLoc m:val="undOvr"/>
                          <m:subHide m:val="on"/>
                          <m:supHide m:val="on"/>
                          <m:ctrlPr>
                            <a:rPr lang="en-US" altLang="zh-CN" sz="2400" i="1">
                              <a:latin typeface="Cambria Math" panose="02040503050406030204" pitchFamily="18" charset="0"/>
                            </a:rPr>
                          </m:ctrlPr>
                        </m:naryPr>
                        <m:sub/>
                        <m:sup/>
                        <m:e>
                          <m:r>
                            <a:rPr lang="zh-CN" altLang="en-US" sz="2400" i="1">
                              <a:latin typeface="Cambria Math" panose="02040503050406030204" pitchFamily="18" charset="0"/>
                              <a:ea typeface="Cambria Math" panose="02040503050406030204" pitchFamily="18" charset="0"/>
                            </a:rPr>
                            <m:t>𝕀</m:t>
                          </m:r>
                          <m:d>
                            <m:dPr>
                              <m:begChr m:val="["/>
                              <m:endChr m:val="]"/>
                              <m:ctrlPr>
                                <a:rPr lang="en-US" altLang="zh-CN" sz="2400" i="1">
                                  <a:latin typeface="Cambria Math" panose="02040503050406030204" pitchFamily="18" charset="0"/>
                                  <a:ea typeface="Cambria Math" panose="02040503050406030204" pitchFamily="18" charset="0"/>
                                </a:rPr>
                              </m:ctrlPr>
                            </m:dPr>
                            <m:e>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𝔼</m:t>
                                  </m:r>
                                </m:e>
                                <m:sub>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m:t>
                                  </m:r>
                                  <m:r>
                                    <a:rPr lang="en-US" altLang="zh-CN" sz="2400" i="1" dirty="0">
                                      <a:latin typeface="Cambria Math" panose="02040503050406030204" pitchFamily="18" charset="0"/>
                                    </a:rPr>
                                    <m:t>𝑎</m:t>
                                  </m:r>
                                  <m:r>
                                    <a:rPr lang="en-US" altLang="zh-CN" sz="2400" i="1" dirty="0">
                                      <a:latin typeface="Cambria Math" panose="02040503050406030204" pitchFamily="18" charset="0"/>
                                    </a:rPr>
                                    <m:t>))</m:t>
                                  </m:r>
                                </m:sub>
                              </m:sSub>
                              <m:r>
                                <a:rPr lang="zh-CN" altLang="en-US" sz="240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𝜃</m:t>
                                  </m:r>
                                </m:e>
                              </m:d>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𝑎</m:t>
                                      </m:r>
                                      <m:r>
                                        <a:rPr lang="en-US" altLang="zh-CN" sz="2400" b="0" i="1" baseline="30000"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𝒜</m:t>
                                      </m:r>
                                    </m:lim>
                                  </m:limLow>
                                </m:fName>
                                <m:e>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𝔼</m:t>
                                      </m:r>
                                    </m:e>
                                    <m:sub>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m:t>
                                      </m:r>
                                      <m:r>
                                        <a:rPr lang="en-US" altLang="zh-CN" sz="2400" i="1" dirty="0">
                                          <a:latin typeface="Cambria Math" panose="02040503050406030204" pitchFamily="18" charset="0"/>
                                        </a:rPr>
                                        <m:t>𝑎</m:t>
                                      </m:r>
                                      <m:r>
                                        <a:rPr lang="en-US" altLang="zh-CN" sz="2400" b="0" i="1" baseline="30000" dirty="0" smtClean="0">
                                          <a:latin typeface="Cambria Math" panose="02040503050406030204" pitchFamily="18" charset="0"/>
                                        </a:rPr>
                                        <m:t>′</m:t>
                                      </m:r>
                                      <m:r>
                                        <a:rPr lang="en-US" altLang="zh-CN" sz="2400" i="1" dirty="0">
                                          <a:latin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e>
                              </m:func>
                            </m:e>
                          </m:d>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𝜃</m:t>
                          </m:r>
                        </m:e>
                      </m:nary>
                    </m:oMath>
                  </m:oMathPara>
                </a14:m>
                <a:endParaRPr lang="en-US" sz="2400" dirty="0"/>
              </a:p>
            </p:txBody>
          </p:sp>
        </mc:Choice>
        <mc:Fallback xmlns="">
          <p:sp>
            <p:nvSpPr>
              <p:cNvPr id="11" name="文本框 10">
                <a:extLst>
                  <a:ext uri="{FF2B5EF4-FFF2-40B4-BE49-F238E27FC236}">
                    <a16:creationId xmlns:a16="http://schemas.microsoft.com/office/drawing/2014/main" id="{311F823D-50A2-4566-BE15-10B0DEC13EA2}"/>
                  </a:ext>
                </a:extLst>
              </p:cNvPr>
              <p:cNvSpPr txBox="1">
                <a:spLocks noRot="1" noChangeAspect="1" noMove="1" noResize="1" noEditPoints="1" noAdjustHandles="1" noChangeArrowheads="1" noChangeShapeType="1" noTextEdit="1"/>
              </p:cNvSpPr>
              <p:nvPr/>
            </p:nvSpPr>
            <p:spPr>
              <a:xfrm>
                <a:off x="285750" y="4357765"/>
                <a:ext cx="8172450" cy="106106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60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19EE86-232E-4007-91A9-0EEF4D078F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88" b="3631"/>
          <a:stretch/>
        </p:blipFill>
        <p:spPr>
          <a:xfrm>
            <a:off x="1001352" y="1143000"/>
            <a:ext cx="7064961" cy="2375808"/>
          </a:xfrm>
          <a:prstGeom prst="rect">
            <a:avLst/>
          </a:prstGeom>
        </p:spPr>
      </p:pic>
      <p:sp>
        <p:nvSpPr>
          <p:cNvPr id="8" name="TextBox 7">
            <a:extLst>
              <a:ext uri="{FF2B5EF4-FFF2-40B4-BE49-F238E27FC236}">
                <a16:creationId xmlns:a16="http://schemas.microsoft.com/office/drawing/2014/main" id="{7BA81C44-B512-4471-B90E-09DCC1825C8D}"/>
              </a:ext>
            </a:extLst>
          </p:cNvPr>
          <p:cNvSpPr txBox="1"/>
          <p:nvPr/>
        </p:nvSpPr>
        <p:spPr>
          <a:xfrm>
            <a:off x="5945963" y="1411164"/>
            <a:ext cx="1800493" cy="369332"/>
          </a:xfrm>
          <a:prstGeom prst="rect">
            <a:avLst/>
          </a:prstGeom>
          <a:noFill/>
        </p:spPr>
        <p:txBody>
          <a:bodyPr wrap="none" rtlCol="0">
            <a:spAutoFit/>
          </a:bodyPr>
          <a:lstStyle/>
          <a:p>
            <a:r>
              <a:rPr lang="zh-CN" altLang="en-US" dirty="0"/>
              <a:t>选择哪个动作？</a:t>
            </a:r>
            <a:endParaRPr lang="en-US" dirty="0"/>
          </a:p>
        </p:txBody>
      </p:sp>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71</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方法</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7050" cy="315457"/>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87D5617E-CC55-4AE0-934B-577F5F2BBB27}"/>
                  </a:ext>
                </a:extLst>
              </p:cNvPr>
              <p:cNvSpPr txBox="1">
                <a:spLocks/>
              </p:cNvSpPr>
              <p:nvPr/>
            </p:nvSpPr>
            <p:spPr>
              <a:xfrm>
                <a:off x="412637" y="3853543"/>
                <a:ext cx="3571534" cy="1306286"/>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000" dirty="0"/>
                  <a:t>实现：根据当前每个动作</a:t>
                </a:r>
                <a14:m>
                  <m:oMath xmlns:m="http://schemas.openxmlformats.org/officeDocument/2006/math">
                    <m:r>
                      <a:rPr lang="en-US" altLang="zh-CN" sz="2000" i="1" dirty="0">
                        <a:latin typeface="Cambria Math" panose="02040503050406030204" pitchFamily="18" charset="0"/>
                      </a:rPr>
                      <m:t>𝑎</m:t>
                    </m:r>
                  </m:oMath>
                </a14:m>
                <a:r>
                  <a:rPr lang="zh-CN" altLang="en-US" sz="2000" dirty="0"/>
                  <a:t>的价值概率分布</a:t>
                </a:r>
                <a14:m>
                  <m:oMath xmlns:m="http://schemas.openxmlformats.org/officeDocument/2006/math">
                    <m:r>
                      <a:rPr lang="en-US" altLang="zh-CN" sz="2000" i="1" dirty="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i="1" dirty="0">
                        <a:latin typeface="Cambria Math" panose="02040503050406030204" pitchFamily="18" charset="0"/>
                      </a:rPr>
                      <m:t>))</m:t>
                    </m:r>
                  </m:oMath>
                </a14:m>
                <a:r>
                  <a:rPr lang="zh-CN" altLang="en-US" sz="2000" dirty="0"/>
                  <a:t>来采样到其价值</a:t>
                </a:r>
                <a14:m>
                  <m:oMath xmlns:m="http://schemas.openxmlformats.org/officeDocument/2006/math">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oMath>
                </a14:m>
                <a:r>
                  <a:rPr lang="zh-CN" altLang="en-US" sz="2000" dirty="0"/>
                  <a:t>，选择价值最大的动作</a:t>
                </a:r>
                <a:endParaRPr lang="en-US" altLang="zh-CN" sz="2000" dirty="0"/>
              </a:p>
            </p:txBody>
          </p:sp>
        </mc:Choice>
        <mc:Fallback xmlns="">
          <p:sp>
            <p:nvSpPr>
              <p:cNvPr id="10" name="内容占位符 5">
                <a:extLst>
                  <a:ext uri="{FF2B5EF4-FFF2-40B4-BE49-F238E27FC236}">
                    <a16:creationId xmlns:a16="http://schemas.microsoft.com/office/drawing/2014/main" id="{87D5617E-CC55-4AE0-934B-577F5F2BBB27}"/>
                  </a:ext>
                </a:extLst>
              </p:cNvPr>
              <p:cNvSpPr txBox="1">
                <a:spLocks noRot="1" noChangeAspect="1" noMove="1" noResize="1" noEditPoints="1" noAdjustHandles="1" noChangeArrowheads="1" noChangeShapeType="1" noTextEdit="1"/>
              </p:cNvSpPr>
              <p:nvPr/>
            </p:nvSpPr>
            <p:spPr>
              <a:xfrm>
                <a:off x="412637" y="3853543"/>
                <a:ext cx="3571534" cy="1306286"/>
              </a:xfrm>
              <a:prstGeom prst="rect">
                <a:avLst/>
              </a:prstGeom>
              <a:blipFill>
                <a:blip r:embed="rId3"/>
                <a:stretch>
                  <a:fillRect l="-1536" t="-420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E8FB960-8FEB-4B8B-9803-3A1C7144DF2C}"/>
              </a:ext>
            </a:extLst>
          </p:cNvPr>
          <p:cNvPicPr>
            <a:picLocks noChangeAspect="1"/>
          </p:cNvPicPr>
          <p:nvPr/>
        </p:nvPicPr>
        <p:blipFill>
          <a:blip r:embed="rId4"/>
          <a:stretch>
            <a:fillRect/>
          </a:stretch>
        </p:blipFill>
        <p:spPr>
          <a:xfrm>
            <a:off x="4180114" y="3498397"/>
            <a:ext cx="3984172" cy="2568743"/>
          </a:xfrm>
          <a:prstGeom prst="rect">
            <a:avLst/>
          </a:prstGeom>
        </p:spPr>
      </p:pic>
    </p:spTree>
    <p:extLst>
      <p:ext uri="{BB962C8B-B14F-4D97-AF65-F5344CB8AC3E}">
        <p14:creationId xmlns:p14="http://schemas.microsoft.com/office/powerpoint/2010/main" val="114047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72</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和</a:t>
            </a:r>
            <a:r>
              <a:rPr lang="en-US" altLang="zh-CN" dirty="0"/>
              <a:t>UCB</a:t>
            </a:r>
            <a:r>
              <a:rPr lang="zh-CN" altLang="en-US" dirty="0"/>
              <a:t>的实验对比</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7050" cy="315457"/>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p:pic>
        <p:nvPicPr>
          <p:cNvPr id="6" name="图片 5">
            <a:extLst>
              <a:ext uri="{FF2B5EF4-FFF2-40B4-BE49-F238E27FC236}">
                <a16:creationId xmlns:a16="http://schemas.microsoft.com/office/drawing/2014/main" id="{24204F11-5659-4306-9843-53AB1447CFD2}"/>
              </a:ext>
            </a:extLst>
          </p:cNvPr>
          <p:cNvPicPr>
            <a:picLocks noChangeAspect="1"/>
          </p:cNvPicPr>
          <p:nvPr/>
        </p:nvPicPr>
        <p:blipFill>
          <a:blip r:embed="rId2"/>
          <a:stretch>
            <a:fillRect/>
          </a:stretch>
        </p:blipFill>
        <p:spPr>
          <a:xfrm>
            <a:off x="4222282" y="2661557"/>
            <a:ext cx="4595146" cy="3241502"/>
          </a:xfrm>
          <a:prstGeom prst="rect">
            <a:avLst/>
          </a:prstGeom>
        </p:spPr>
      </p:pic>
      <p:sp>
        <p:nvSpPr>
          <p:cNvPr id="7" name="内容占位符 5">
            <a:extLst>
              <a:ext uri="{FF2B5EF4-FFF2-40B4-BE49-F238E27FC236}">
                <a16:creationId xmlns:a16="http://schemas.microsoft.com/office/drawing/2014/main" id="{ECE86B44-CB9A-45D4-9B7B-395500D1E6E6}"/>
              </a:ext>
            </a:extLst>
          </p:cNvPr>
          <p:cNvSpPr txBox="1">
            <a:spLocks/>
          </p:cNvSpPr>
          <p:nvPr/>
        </p:nvSpPr>
        <p:spPr>
          <a:xfrm>
            <a:off x="412636" y="1404257"/>
            <a:ext cx="8110877" cy="1306286"/>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000" dirty="0"/>
              <a:t>实验：</a:t>
            </a:r>
            <a:r>
              <a:rPr lang="en-US" altLang="zh-CN" sz="2000" dirty="0"/>
              <a:t>K-arm</a:t>
            </a:r>
            <a:r>
              <a:rPr lang="zh-CN" altLang="en-US" sz="2000" dirty="0"/>
              <a:t>多臂老虎机，用</a:t>
            </a:r>
            <a:r>
              <a:rPr lang="en-US" altLang="zh-CN" sz="2000" dirty="0"/>
              <a:t>Beta</a:t>
            </a:r>
            <a:r>
              <a:rPr lang="zh-CN" altLang="en-US" sz="2000" dirty="0"/>
              <a:t>分布建模每个</a:t>
            </a:r>
            <a:r>
              <a:rPr lang="en-US" altLang="zh-CN" sz="2000" dirty="0"/>
              <a:t>arm</a:t>
            </a:r>
            <a:r>
              <a:rPr lang="zh-CN" altLang="en-US" sz="2000" dirty="0"/>
              <a:t>的成功率，初始化成功率分布为</a:t>
            </a:r>
            <a:r>
              <a:rPr lang="en-US" altLang="zh-CN" sz="2000" dirty="0"/>
              <a:t>Beta(1,1).</a:t>
            </a:r>
          </a:p>
        </p:txBody>
      </p:sp>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373673DE-D892-4901-9276-F61B94DBA904}"/>
                  </a:ext>
                </a:extLst>
              </p:cNvPr>
              <p:cNvSpPr txBox="1">
                <a:spLocks/>
              </p:cNvSpPr>
              <p:nvPr/>
            </p:nvSpPr>
            <p:spPr>
              <a:xfrm>
                <a:off x="706551" y="2081892"/>
                <a:ext cx="8110877" cy="555172"/>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14:m>
                  <m:oMath xmlns:m="http://schemas.openxmlformats.org/officeDocument/2006/math">
                    <m:r>
                      <a:rPr lang="en-US" altLang="zh-CN" sz="2000" i="1" dirty="0" smtClean="0">
                        <a:latin typeface="Cambria Math" panose="02040503050406030204" pitchFamily="18" charset="0"/>
                      </a:rPr>
                      <m:t>𝐵𝑒𝑡𝑎</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zh-CN" altLang="en-US" sz="2000" i="1" dirty="0" smtClean="0">
                        <a:latin typeface="Cambria Math" panose="02040503050406030204" pitchFamily="18" charset="0"/>
                      </a:rPr>
                      <m:t>𝛼</m:t>
                    </m:r>
                    <m:r>
                      <a:rPr lang="en-US" altLang="zh-CN" sz="2000" b="0" i="1" dirty="0" smtClean="0">
                        <a:latin typeface="Cambria Math" panose="02040503050406030204" pitchFamily="18" charset="0"/>
                      </a:rPr>
                      <m:t>,</m:t>
                    </m:r>
                    <m:r>
                      <a:rPr lang="zh-CN" altLang="en-US" sz="2000" b="0" i="1" dirty="0" smtClean="0">
                        <a:latin typeface="Cambria Math" panose="02040503050406030204" pitchFamily="18" charset="0"/>
                      </a:rPr>
                      <m:t>𝛽</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𝑥</m:t>
                        </m:r>
                      </m:e>
                      <m:sup>
                        <m:r>
                          <a:rPr lang="zh-CN" altLang="en-US" sz="2000" i="1" dirty="0">
                            <a:latin typeface="Cambria Math" panose="02040503050406030204" pitchFamily="18" charset="0"/>
                          </a:rPr>
                          <m:t>𝛼</m:t>
                        </m:r>
                        <m:r>
                          <a:rPr lang="en-US" altLang="zh-CN" sz="2000" b="0" i="1" dirty="0" smtClean="0">
                            <a:latin typeface="Cambria Math" panose="02040503050406030204" pitchFamily="18" charset="0"/>
                          </a:rPr>
                          <m:t>−1</m:t>
                        </m:r>
                      </m:sup>
                    </m:sSup>
                  </m:oMath>
                </a14:m>
                <a:r>
                  <a:rPr lang="en-US" altLang="zh-CN" sz="2000" dirty="0">
                    <a:ea typeface="Cambria Math" panose="02040503050406030204" pitchFamily="18" charset="0"/>
                  </a:rPr>
                  <a:t> </a:t>
                </a:r>
                <a14:m>
                  <m:oMath xmlns:m="http://schemas.openxmlformats.org/officeDocument/2006/math">
                    <m:sSup>
                      <m:sSupPr>
                        <m:ctrlPr>
                          <a:rPr lang="en-US" altLang="zh-CN" sz="2000" i="1" dirty="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𝑥</m:t>
                        </m:r>
                        <m:r>
                          <a:rPr lang="en-US" altLang="zh-CN" sz="2000" b="0" i="1" dirty="0" smtClean="0">
                            <a:latin typeface="Cambria Math" panose="02040503050406030204" pitchFamily="18" charset="0"/>
                            <a:ea typeface="Cambria Math" panose="02040503050406030204" pitchFamily="18" charset="0"/>
                          </a:rPr>
                          <m:t>)</m:t>
                        </m:r>
                      </m:e>
                      <m:sup>
                        <m:r>
                          <a:rPr lang="zh-CN" altLang="en-US" sz="2000" i="1" dirty="0">
                            <a:latin typeface="Cambria Math" panose="02040503050406030204" pitchFamily="18" charset="0"/>
                          </a:rPr>
                          <m:t>𝛽</m:t>
                        </m:r>
                        <m:r>
                          <a:rPr lang="en-US" altLang="zh-CN" sz="2000" i="1" dirty="0">
                            <a:latin typeface="Cambria Math" panose="02040503050406030204" pitchFamily="18" charset="0"/>
                          </a:rPr>
                          <m:t>−1</m:t>
                        </m:r>
                      </m:sup>
                    </m:sSup>
                  </m:oMath>
                </a14:m>
                <a:endParaRPr lang="en-US" altLang="zh-CN" sz="2000" dirty="0"/>
              </a:p>
            </p:txBody>
          </p:sp>
        </mc:Choice>
        <mc:Fallback xmlns="">
          <p:sp>
            <p:nvSpPr>
              <p:cNvPr id="8" name="内容占位符 5">
                <a:extLst>
                  <a:ext uri="{FF2B5EF4-FFF2-40B4-BE49-F238E27FC236}">
                    <a16:creationId xmlns:a16="http://schemas.microsoft.com/office/drawing/2014/main" id="{373673DE-D892-4901-9276-F61B94DBA904}"/>
                  </a:ext>
                </a:extLst>
              </p:cNvPr>
              <p:cNvSpPr txBox="1">
                <a:spLocks noRot="1" noChangeAspect="1" noMove="1" noResize="1" noEditPoints="1" noAdjustHandles="1" noChangeArrowheads="1" noChangeShapeType="1" noTextEdit="1"/>
              </p:cNvSpPr>
              <p:nvPr/>
            </p:nvSpPr>
            <p:spPr>
              <a:xfrm>
                <a:off x="706551" y="2081892"/>
                <a:ext cx="8110877" cy="555172"/>
              </a:xfrm>
              <a:prstGeom prst="rect">
                <a:avLst/>
              </a:prstGeom>
              <a:blipFill>
                <a:blip r:embed="rId3"/>
                <a:stretch>
                  <a:fillRect t="-1099"/>
                </a:stretch>
              </a:blipFill>
            </p:spPr>
            <p:txBody>
              <a:bodyPr/>
              <a:lstStyle/>
              <a:p>
                <a:r>
                  <a:rPr lang="zh-CN" altLang="en-US">
                    <a:noFill/>
                  </a:rPr>
                  <a:t> </a:t>
                </a:r>
              </a:p>
            </p:txBody>
          </p:sp>
        </mc:Fallback>
      </mc:AlternateContent>
      <p:pic>
        <p:nvPicPr>
          <p:cNvPr id="10" name="图片 9" descr="图片包含 游戏机&#10;&#10;描述已自动生成">
            <a:extLst>
              <a:ext uri="{FF2B5EF4-FFF2-40B4-BE49-F238E27FC236}">
                <a16:creationId xmlns:a16="http://schemas.microsoft.com/office/drawing/2014/main" id="{65EE87C8-C3B6-4CCD-9A27-42A76D896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74" y="2628899"/>
            <a:ext cx="4235224" cy="3388179"/>
          </a:xfrm>
          <a:prstGeom prst="rect">
            <a:avLst/>
          </a:prstGeom>
        </p:spPr>
      </p:pic>
      <p:sp>
        <p:nvSpPr>
          <p:cNvPr id="11" name="文本框 10">
            <a:extLst>
              <a:ext uri="{FF2B5EF4-FFF2-40B4-BE49-F238E27FC236}">
                <a16:creationId xmlns:a16="http://schemas.microsoft.com/office/drawing/2014/main" id="{EECFFF51-401B-4776-B817-EC250EA37BD1}"/>
              </a:ext>
            </a:extLst>
          </p:cNvPr>
          <p:cNvSpPr txBox="1"/>
          <p:nvPr/>
        </p:nvSpPr>
        <p:spPr>
          <a:xfrm>
            <a:off x="5199468" y="6056184"/>
            <a:ext cx="3257156" cy="553998"/>
          </a:xfrm>
          <a:prstGeom prst="rect">
            <a:avLst/>
          </a:prstGeom>
          <a:noFill/>
        </p:spPr>
        <p:txBody>
          <a:bodyPr wrap="square">
            <a:spAutoFit/>
          </a:bodyPr>
          <a:lstStyle/>
          <a:p>
            <a:r>
              <a:rPr lang="en-US" altLang="zh-CN" sz="1000" dirty="0">
                <a:solidFill>
                  <a:srgbClr val="17ABE3"/>
                </a:solidFill>
                <a:ea typeface="阿里巴巴普惠体 R" panose="00020600040101010101" pitchFamily="18" charset="-122"/>
              </a:rPr>
              <a:t>Beta distribution:</a:t>
            </a:r>
          </a:p>
          <a:p>
            <a:r>
              <a:rPr lang="zh-CN" altLang="en-US" sz="1000" dirty="0">
                <a:solidFill>
                  <a:srgbClr val="17ABE3"/>
                </a:solidFill>
                <a:ea typeface="阿里巴巴普惠体 R" panose="00020600040101010101" pitchFamily="18" charset="-122"/>
              </a:rPr>
              <a:t>https://towardsdatascience.com/beta-distribution-intuition-examples-and-derivation-cf00f4db57af</a:t>
            </a:r>
          </a:p>
        </p:txBody>
      </p:sp>
    </p:spTree>
    <p:extLst>
      <p:ext uri="{BB962C8B-B14F-4D97-AF65-F5344CB8AC3E}">
        <p14:creationId xmlns:p14="http://schemas.microsoft.com/office/powerpoint/2010/main" val="368696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73</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和</a:t>
            </a:r>
            <a:r>
              <a:rPr lang="en-US" altLang="zh-CN" dirty="0"/>
              <a:t>UCB</a:t>
            </a:r>
            <a:r>
              <a:rPr lang="zh-CN" altLang="en-US" dirty="0"/>
              <a:t>的实验对比</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4389854" y="6153798"/>
            <a:ext cx="3898020" cy="602908"/>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p:pic>
        <p:nvPicPr>
          <p:cNvPr id="4" name="图片 3">
            <a:extLst>
              <a:ext uri="{FF2B5EF4-FFF2-40B4-BE49-F238E27FC236}">
                <a16:creationId xmlns:a16="http://schemas.microsoft.com/office/drawing/2014/main" id="{72230188-C547-4930-8ED0-3244FFAE0376}"/>
              </a:ext>
            </a:extLst>
          </p:cNvPr>
          <p:cNvPicPr>
            <a:picLocks noChangeAspect="1"/>
          </p:cNvPicPr>
          <p:nvPr/>
        </p:nvPicPr>
        <p:blipFill>
          <a:blip r:embed="rId2"/>
          <a:stretch>
            <a:fillRect/>
          </a:stretch>
        </p:blipFill>
        <p:spPr>
          <a:xfrm>
            <a:off x="2391679" y="1126672"/>
            <a:ext cx="6752321" cy="5027126"/>
          </a:xfrm>
          <a:prstGeom prst="rect">
            <a:avLst/>
          </a:prstGeom>
        </p:spPr>
      </p:pic>
      <p:sp>
        <p:nvSpPr>
          <p:cNvPr id="11" name="内容占位符 5">
            <a:extLst>
              <a:ext uri="{FF2B5EF4-FFF2-40B4-BE49-F238E27FC236}">
                <a16:creationId xmlns:a16="http://schemas.microsoft.com/office/drawing/2014/main" id="{97BAA32C-375F-4CB2-80CD-A5AEDE523F14}"/>
              </a:ext>
            </a:extLst>
          </p:cNvPr>
          <p:cNvSpPr txBox="1">
            <a:spLocks/>
          </p:cNvSpPr>
          <p:nvPr/>
        </p:nvSpPr>
        <p:spPr>
          <a:xfrm>
            <a:off x="412637" y="1681843"/>
            <a:ext cx="1644763" cy="31493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K-arms</a:t>
            </a:r>
          </a:p>
          <a:p>
            <a:r>
              <a:rPr lang="en-US" altLang="zh-CN" dirty="0"/>
              <a:t>The best arm has reward probability of 0.5</a:t>
            </a:r>
          </a:p>
          <a:p>
            <a:r>
              <a:rPr lang="en-US" altLang="zh-CN" dirty="0"/>
              <a:t>K-1 other arms have the reward probability of 0.5-</a:t>
            </a:r>
            <a:r>
              <a:rPr lang="el-GR" altLang="zh-CN" dirty="0"/>
              <a:t>ε</a:t>
            </a:r>
            <a:endParaRPr lang="en-US" altLang="zh-CN" dirty="0"/>
          </a:p>
        </p:txBody>
      </p:sp>
      <p:sp>
        <p:nvSpPr>
          <p:cNvPr id="8" name="文本框 7">
            <a:extLst>
              <a:ext uri="{FF2B5EF4-FFF2-40B4-BE49-F238E27FC236}">
                <a16:creationId xmlns:a16="http://schemas.microsoft.com/office/drawing/2014/main" id="{62C6A5E5-5A1C-40BD-94A7-A9256B4294B0}"/>
              </a:ext>
            </a:extLst>
          </p:cNvPr>
          <p:cNvSpPr txBox="1"/>
          <p:nvPr/>
        </p:nvSpPr>
        <p:spPr>
          <a:xfrm>
            <a:off x="7184486" y="1938048"/>
            <a:ext cx="576943" cy="307777"/>
          </a:xfrm>
          <a:prstGeom prst="rect">
            <a:avLst/>
          </a:prstGeom>
          <a:noFill/>
        </p:spPr>
        <p:txBody>
          <a:bodyPr wrap="square">
            <a:spAutoFit/>
          </a:bodyPr>
          <a:lstStyle/>
          <a:p>
            <a:r>
              <a:rPr lang="en-US" altLang="zh-CN" sz="1400" dirty="0"/>
              <a:t>UCB</a:t>
            </a:r>
            <a:endParaRPr lang="zh-CN" altLang="en-US" sz="1400" dirty="0"/>
          </a:p>
        </p:txBody>
      </p:sp>
      <p:sp>
        <p:nvSpPr>
          <p:cNvPr id="9" name="文本框 8">
            <a:extLst>
              <a:ext uri="{FF2B5EF4-FFF2-40B4-BE49-F238E27FC236}">
                <a16:creationId xmlns:a16="http://schemas.microsoft.com/office/drawing/2014/main" id="{5C19D5DB-A1E5-47D3-8E20-830B17D2C604}"/>
              </a:ext>
            </a:extLst>
          </p:cNvPr>
          <p:cNvSpPr txBox="1"/>
          <p:nvPr/>
        </p:nvSpPr>
        <p:spPr>
          <a:xfrm>
            <a:off x="8017242" y="2504106"/>
            <a:ext cx="576943" cy="307777"/>
          </a:xfrm>
          <a:prstGeom prst="rect">
            <a:avLst/>
          </a:prstGeom>
          <a:noFill/>
        </p:spPr>
        <p:txBody>
          <a:bodyPr wrap="square">
            <a:spAutoFit/>
          </a:bodyPr>
          <a:lstStyle/>
          <a:p>
            <a:r>
              <a:rPr lang="en-US" altLang="zh-CN" sz="1400" dirty="0"/>
              <a:t>TS</a:t>
            </a:r>
            <a:endParaRPr lang="zh-CN" altLang="en-US" sz="1400" dirty="0"/>
          </a:p>
        </p:txBody>
      </p:sp>
      <p:sp>
        <p:nvSpPr>
          <p:cNvPr id="10" name="文本框 9">
            <a:extLst>
              <a:ext uri="{FF2B5EF4-FFF2-40B4-BE49-F238E27FC236}">
                <a16:creationId xmlns:a16="http://schemas.microsoft.com/office/drawing/2014/main" id="{3F72F656-4BD1-4FA0-B0DE-B78B7929B685}"/>
              </a:ext>
            </a:extLst>
          </p:cNvPr>
          <p:cNvSpPr txBox="1"/>
          <p:nvPr/>
        </p:nvSpPr>
        <p:spPr>
          <a:xfrm>
            <a:off x="7837628" y="2177535"/>
            <a:ext cx="576943" cy="307777"/>
          </a:xfrm>
          <a:prstGeom prst="rect">
            <a:avLst/>
          </a:prstGeom>
          <a:noFill/>
        </p:spPr>
        <p:txBody>
          <a:bodyPr wrap="square">
            <a:spAutoFit/>
          </a:bodyPr>
          <a:lstStyle/>
          <a:p>
            <a:r>
              <a:rPr lang="en-US" altLang="zh-CN" sz="1400" dirty="0"/>
              <a:t>ALB</a:t>
            </a:r>
            <a:endParaRPr lang="zh-CN" altLang="en-US" sz="1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E6E05C-E9D2-40EE-A0DB-39F782A60257}"/>
                  </a:ext>
                </a:extLst>
              </p:cNvPr>
              <p:cNvSpPr txBox="1"/>
              <p:nvPr/>
            </p:nvSpPr>
            <p:spPr>
              <a:xfrm>
                <a:off x="351243" y="6114927"/>
                <a:ext cx="3887411" cy="641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𝑇</m:t>
                              </m:r>
                              <m:r>
                                <a:rPr lang="en-US" sz="1400" b="0" i="1" smtClean="0">
                                  <a:latin typeface="Cambria Math" panose="02040503050406030204" pitchFamily="18" charset="0"/>
                                </a:rPr>
                                <m:t>→∞</m:t>
                              </m:r>
                            </m:lim>
                          </m:limLow>
                        </m:fNa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𝑅</m:t>
                              </m:r>
                            </m:sub>
                          </m:sSub>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𝑇</m:t>
                              </m:r>
                              <m:nary>
                                <m:naryPr>
                                  <m:chr m:val="∑"/>
                                  <m:supHide m:val="on"/>
                                  <m:ctrlPr>
                                    <a:rPr lang="en-US" sz="1400" b="0" i="1" smtClean="0">
                                      <a:latin typeface="Cambria Math" panose="02040503050406030204" pitchFamily="18" charset="0"/>
                                    </a:rPr>
                                  </m:ctrlPr>
                                </m:naryPr>
                                <m:sub>
                                  <m:r>
                                    <a:rPr lang="en-US" sz="1400" b="0" i="1" smtClean="0">
                                      <a:latin typeface="Cambria Math" panose="02040503050406030204" pitchFamily="18" charset="0"/>
                                    </a:rPr>
                                    <m:t>𝑎</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&gt;0</m:t>
                                  </m:r>
                                </m:sub>
                                <m:sup/>
                                <m:e>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e>
                                        <m:sub>
                                          <m:r>
                                            <a:rPr lang="en-US" sz="1400" b="0" i="1" smtClean="0">
                                              <a:latin typeface="Cambria Math" panose="02040503050406030204" pitchFamily="18" charset="0"/>
                                            </a:rPr>
                                            <m:t>𝑎</m:t>
                                          </m:r>
                                        </m:sub>
                                      </m:sSub>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𝐷</m:t>
                                          </m:r>
                                        </m:e>
                                        <m:sub>
                                          <m:r>
                                            <a:rPr lang="en-US" sz="1400" b="0" i="1" smtClean="0">
                                              <a:latin typeface="Cambria Math" panose="02040503050406030204" pitchFamily="18" charset="0"/>
                                            </a:rPr>
                                            <m:t>𝐾𝐿</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ℛ</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ℛ</m:t>
                                              </m:r>
                                            </m:e>
                                            <m:sup>
                                              <m:r>
                                                <a:rPr lang="en-US" sz="1400" b="0" i="1" smtClean="0">
                                                  <a:latin typeface="Cambria Math" panose="02040503050406030204" pitchFamily="18" charset="0"/>
                                                </a:rPr>
                                                <m:t>⋆</m:t>
                                              </m:r>
                                            </m:sup>
                                          </m:s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𝑎</m:t>
                                              </m:r>
                                            </m:e>
                                          </m:d>
                                        </m:e>
                                      </m:d>
                                    </m:den>
                                  </m:f>
                                </m:e>
                              </m:nary>
                            </m:e>
                          </m:func>
                        </m:e>
                      </m:func>
                    </m:oMath>
                  </m:oMathPara>
                </a14:m>
                <a:endParaRPr lang="en-US" sz="1400" dirty="0"/>
              </a:p>
            </p:txBody>
          </p:sp>
        </mc:Choice>
        <mc:Fallback xmlns="">
          <p:sp>
            <p:nvSpPr>
              <p:cNvPr id="12" name="文本框 11">
                <a:extLst>
                  <a:ext uri="{FF2B5EF4-FFF2-40B4-BE49-F238E27FC236}">
                    <a16:creationId xmlns:a16="http://schemas.microsoft.com/office/drawing/2014/main" id="{41E6E05C-E9D2-40EE-A0DB-39F782A60257}"/>
                  </a:ext>
                </a:extLst>
              </p:cNvPr>
              <p:cNvSpPr txBox="1">
                <a:spLocks noRot="1" noChangeAspect="1" noMove="1" noResize="1" noEditPoints="1" noAdjustHandles="1" noChangeArrowheads="1" noChangeShapeType="1" noTextEdit="1"/>
              </p:cNvSpPr>
              <p:nvPr/>
            </p:nvSpPr>
            <p:spPr>
              <a:xfrm>
                <a:off x="351243" y="6114927"/>
                <a:ext cx="3887411" cy="641779"/>
              </a:xfrm>
              <a:prstGeom prst="rect">
                <a:avLst/>
              </a:prstGeom>
              <a:blipFill>
                <a:blip r:embed="rId3"/>
                <a:stretch>
                  <a:fillRect t="-111429" b="-156190"/>
                </a:stretch>
              </a:blipFill>
            </p:spPr>
            <p:txBody>
              <a:bodyPr/>
              <a:lstStyle/>
              <a:p>
                <a:r>
                  <a:rPr lang="zh-CN" altLang="en-US">
                    <a:noFill/>
                  </a:rPr>
                  <a:t> </a:t>
                </a:r>
              </a:p>
            </p:txBody>
          </p:sp>
        </mc:Fallback>
      </mc:AlternateContent>
      <p:sp>
        <p:nvSpPr>
          <p:cNvPr id="13" name="内容占位符 5">
            <a:extLst>
              <a:ext uri="{FF2B5EF4-FFF2-40B4-BE49-F238E27FC236}">
                <a16:creationId xmlns:a16="http://schemas.microsoft.com/office/drawing/2014/main" id="{0296984C-7DE6-4247-A486-877806235617}"/>
              </a:ext>
            </a:extLst>
          </p:cNvPr>
          <p:cNvSpPr txBox="1">
            <a:spLocks/>
          </p:cNvSpPr>
          <p:nvPr/>
        </p:nvSpPr>
        <p:spPr>
          <a:xfrm>
            <a:off x="412637" y="4993843"/>
            <a:ext cx="2064556" cy="1159955"/>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Asymptotic lower bound: (Lai &amp; Robbins)</a:t>
            </a:r>
          </a:p>
        </p:txBody>
      </p:sp>
    </p:spTree>
    <p:extLst>
      <p:ext uri="{BB962C8B-B14F-4D97-AF65-F5344CB8AC3E}">
        <p14:creationId xmlns:p14="http://schemas.microsoft.com/office/powerpoint/2010/main" val="4226440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C4EC72-3878-46DC-B271-F2147413743D}"/>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74</a:t>
            </a:fld>
            <a:endParaRPr lang="zh-CN" altLang="en-US" dirty="0"/>
          </a:p>
        </p:txBody>
      </p:sp>
      <p:sp>
        <p:nvSpPr>
          <p:cNvPr id="3" name="标题 2">
            <a:extLst>
              <a:ext uri="{FF2B5EF4-FFF2-40B4-BE49-F238E27FC236}">
                <a16:creationId xmlns:a16="http://schemas.microsoft.com/office/drawing/2014/main" id="{71B0A317-CA6F-4D3A-87F9-A0CB5C40A36A}"/>
              </a:ext>
            </a:extLst>
          </p:cNvPr>
          <p:cNvSpPr>
            <a:spLocks noGrp="1"/>
          </p:cNvSpPr>
          <p:nvPr>
            <p:ph type="title"/>
          </p:nvPr>
        </p:nvSpPr>
        <p:spPr/>
        <p:txBody>
          <a:bodyPr/>
          <a:lstStyle/>
          <a:p>
            <a:r>
              <a:rPr lang="zh-CN" altLang="en-US" dirty="0"/>
              <a:t>探索与利用总结</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3515A53-D28B-4149-8676-420D29BF58AB}"/>
                  </a:ext>
                </a:extLst>
              </p:cNvPr>
              <p:cNvSpPr>
                <a:spLocks noGrp="1"/>
              </p:cNvSpPr>
              <p:nvPr>
                <p:ph sz="quarter" idx="13"/>
              </p:nvPr>
            </p:nvSpPr>
            <p:spPr>
              <a:xfrm>
                <a:off x="502444" y="1273629"/>
                <a:ext cx="8137922" cy="4863646"/>
              </a:xfrm>
            </p:spPr>
            <p:txBody>
              <a:bodyPr>
                <a:normAutofit/>
              </a:bodyPr>
              <a:lstStyle/>
              <a:p>
                <a:r>
                  <a:rPr lang="zh-CN" altLang="en-US" sz="2000" dirty="0"/>
                  <a:t>探索与利用是强化学习的</a:t>
                </a:r>
                <a:r>
                  <a:rPr lang="en-US" altLang="zh-CN" sz="2000" dirty="0"/>
                  <a:t>trial-and-error</a:t>
                </a:r>
                <a:r>
                  <a:rPr lang="zh-CN" altLang="en-US" sz="2000" dirty="0"/>
                  <a:t>中的必备技术</a:t>
                </a:r>
                <a:endParaRPr lang="en-US" altLang="zh-CN" sz="2000" dirty="0"/>
              </a:p>
              <a:p>
                <a:endParaRPr lang="en-US" altLang="zh-CN" sz="2000" dirty="0"/>
              </a:p>
              <a:p>
                <a:r>
                  <a:rPr lang="zh-CN" altLang="en-US" sz="2000" dirty="0"/>
                  <a:t>多臂老虎机可以被看成是无状态</a:t>
                </a:r>
                <a:r>
                  <a:rPr lang="en-US" altLang="zh-CN" sz="2000" dirty="0"/>
                  <a:t>(state-less)</a:t>
                </a:r>
                <a:r>
                  <a:rPr lang="zh-CN" altLang="en-US" sz="2000" dirty="0"/>
                  <a:t>强化学习</a:t>
                </a:r>
                <a:endParaRPr lang="en-US" altLang="zh-CN" sz="2000" dirty="0"/>
              </a:p>
              <a:p>
                <a:endParaRPr lang="en-US" altLang="zh-CN" sz="2000" dirty="0"/>
              </a:p>
              <a:p>
                <a:r>
                  <a:rPr lang="zh-CN" altLang="en-US" sz="2000" dirty="0"/>
                  <a:t>多臂老虎机是研究探索与利用技术理论的最佳环境</a:t>
                </a:r>
                <a:endParaRPr lang="en-US" altLang="zh-CN" sz="2000" dirty="0"/>
              </a:p>
              <a:p>
                <a:pPr lvl="1"/>
                <a:r>
                  <a:rPr lang="zh-CN" altLang="en-US" sz="1800" dirty="0"/>
                  <a:t>理论的渐近最优</a:t>
                </a:r>
                <a:r>
                  <a:rPr lang="en-US" altLang="zh-CN" sz="1800" dirty="0"/>
                  <a:t>regret</a:t>
                </a:r>
                <a:r>
                  <a:rPr lang="zh-CN" altLang="en-US" sz="1800" dirty="0"/>
                  <a:t>为 </a:t>
                </a:r>
                <a14:m>
                  <m:oMath xmlns:m="http://schemas.openxmlformats.org/officeDocument/2006/math">
                    <m:r>
                      <a:rPr lang="en-US" altLang="zh-CN" sz="1800" i="1" dirty="0" smtClean="0">
                        <a:latin typeface="Cambria Math" panose="02040503050406030204" pitchFamily="18" charset="0"/>
                      </a:rPr>
                      <m:t>𝑂</m:t>
                    </m:r>
                    <m:r>
                      <a:rPr lang="en-US" altLang="zh-CN" sz="1800" i="1" dirty="0" smtClean="0">
                        <a:latin typeface="Cambria Math" panose="02040503050406030204" pitchFamily="18" charset="0"/>
                      </a:rPr>
                      <m:t>(</m:t>
                    </m:r>
                    <m:r>
                      <m:rPr>
                        <m:sty m:val="p"/>
                      </m:rPr>
                      <a:rPr lang="en-US" altLang="zh-CN" sz="1800" i="1" dirty="0" smtClean="0">
                        <a:latin typeface="Cambria Math" panose="02040503050406030204" pitchFamily="18" charset="0"/>
                      </a:rPr>
                      <m:t>log</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𝑇</m:t>
                    </m:r>
                    <m:r>
                      <a:rPr lang="en-US" altLang="zh-CN" sz="1800" i="1" dirty="0" smtClean="0">
                        <a:latin typeface="Cambria Math" panose="02040503050406030204" pitchFamily="18" charset="0"/>
                      </a:rPr>
                      <m:t>)</m:t>
                    </m:r>
                  </m:oMath>
                </a14:m>
                <a:endParaRPr lang="en-US" altLang="zh-CN" sz="1800" dirty="0"/>
              </a:p>
              <a:p>
                <a:pPr marL="0" indent="0">
                  <a:buNone/>
                </a:pPr>
                <a:endParaRPr lang="en-US" altLang="zh-CN" sz="2000" dirty="0"/>
              </a:p>
              <a:p>
                <a:r>
                  <a:rPr lang="el-GR" altLang="zh-CN" sz="2000" dirty="0"/>
                  <a:t>ε</a:t>
                </a:r>
                <a:r>
                  <a:rPr lang="en-US" altLang="zh-CN" sz="2000" dirty="0"/>
                  <a:t>-greedy</a:t>
                </a:r>
                <a:r>
                  <a:rPr lang="zh-CN" altLang="en-US" sz="2000" dirty="0"/>
                  <a:t>、</a:t>
                </a:r>
                <a:r>
                  <a:rPr lang="en-US" altLang="zh-CN" sz="2000" dirty="0"/>
                  <a:t>UCB</a:t>
                </a:r>
                <a:r>
                  <a:rPr lang="zh-CN" altLang="en-US" sz="2000" dirty="0"/>
                  <a:t>和</a:t>
                </a:r>
                <a:r>
                  <a:rPr lang="en-US" altLang="zh-CN" sz="2000" dirty="0"/>
                  <a:t>Thompson Sampling</a:t>
                </a:r>
                <a:r>
                  <a:rPr lang="zh-CN" altLang="en-US" sz="2000" dirty="0"/>
                  <a:t>方法在多臂老虎机任务中十分常用，在强化学习的探索中用也十分常用，最常见的是</a:t>
                </a:r>
                <a:r>
                  <a:rPr lang="el-GR" altLang="zh-CN" sz="2000" dirty="0"/>
                  <a:t>ε</a:t>
                </a:r>
                <a:r>
                  <a:rPr lang="en-US" altLang="zh-CN" sz="2000" dirty="0"/>
                  <a:t>-greedy</a:t>
                </a:r>
              </a:p>
              <a:p>
                <a:endParaRPr lang="en-US" altLang="zh-CN" sz="2000" dirty="0"/>
              </a:p>
              <a:p>
                <a:endParaRPr lang="zh-CN" altLang="en-US" sz="2000" dirty="0"/>
              </a:p>
            </p:txBody>
          </p:sp>
        </mc:Choice>
        <mc:Fallback xmlns="">
          <p:sp>
            <p:nvSpPr>
              <p:cNvPr id="4" name="内容占位符 3">
                <a:extLst>
                  <a:ext uri="{FF2B5EF4-FFF2-40B4-BE49-F238E27FC236}">
                    <a16:creationId xmlns:a16="http://schemas.microsoft.com/office/drawing/2014/main" id="{83515A53-D28B-4149-8676-420D29BF58AB}"/>
                  </a:ext>
                </a:extLst>
              </p:cNvPr>
              <p:cNvSpPr>
                <a:spLocks noGrp="1" noRot="1" noChangeAspect="1" noMove="1" noResize="1" noEditPoints="1" noAdjustHandles="1" noChangeArrowheads="1" noChangeShapeType="1" noTextEdit="1"/>
              </p:cNvSpPr>
              <p:nvPr>
                <p:ph sz="quarter" idx="13"/>
              </p:nvPr>
            </p:nvSpPr>
            <p:spPr>
              <a:xfrm>
                <a:off x="502444" y="1273629"/>
                <a:ext cx="8137922" cy="4863646"/>
              </a:xfrm>
              <a:blipFill>
                <a:blip r:embed="rId2"/>
                <a:stretch>
                  <a:fillRect l="-674" t="-1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722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5136"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75200"/>
            <a:ext cx="8137922" cy="553500"/>
          </a:xfrm>
        </p:spPr>
        <p:txBody>
          <a:bodyPr/>
          <a:lstStyle/>
          <a:p>
            <a:r>
              <a:rPr lang="zh-CN" altLang="en-US" dirty="0"/>
              <a:t>课程大纲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1" name="矩形 10">
            <a:extLst>
              <a:ext uri="{FF2B5EF4-FFF2-40B4-BE49-F238E27FC236}">
                <a16:creationId xmlns:a16="http://schemas.microsoft.com/office/drawing/2014/main" id="{C4296DFD-E508-42FA-958A-3E7E11E25FD0}"/>
              </a:ext>
            </a:extLst>
          </p:cNvPr>
          <p:cNvSpPr/>
          <p:nvPr/>
        </p:nvSpPr>
        <p:spPr>
          <a:xfrm>
            <a:off x="4574342" y="1375401"/>
            <a:ext cx="4107305" cy="44716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2" name="矩形 11">
            <a:extLst>
              <a:ext uri="{FF2B5EF4-FFF2-40B4-BE49-F238E27FC236}">
                <a16:creationId xmlns:a16="http://schemas.microsoft.com/office/drawing/2014/main" id="{41524147-056F-43D7-83E9-6329A912AA9F}"/>
              </a:ext>
            </a:extLst>
          </p:cNvPr>
          <p:cNvSpPr/>
          <p:nvPr/>
        </p:nvSpPr>
        <p:spPr>
          <a:xfrm>
            <a:off x="389744" y="1375401"/>
            <a:ext cx="4107305" cy="4471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3" name="内容占位符 3">
            <a:extLst>
              <a:ext uri="{FF2B5EF4-FFF2-40B4-BE49-F238E27FC236}">
                <a16:creationId xmlns:a16="http://schemas.microsoft.com/office/drawing/2014/main" id="{35F314D7-0FDD-4D89-AF44-585DD2B76D8D}"/>
              </a:ext>
            </a:extLst>
          </p:cNvPr>
          <p:cNvSpPr txBox="1">
            <a:spLocks/>
          </p:cNvSpPr>
          <p:nvPr/>
        </p:nvSpPr>
        <p:spPr>
          <a:xfrm>
            <a:off x="550129" y="2161303"/>
            <a:ext cx="3886200" cy="383329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FF0000"/>
                </a:solidFill>
                <a:ea typeface="阿里巴巴普惠体 R" panose="00020600040101010101"/>
              </a:rPr>
              <a:t>强化学习、探索与利用</a:t>
            </a:r>
            <a:endParaRPr lang="en-US" altLang="zh-CN" sz="2400" dirty="0">
              <a:solidFill>
                <a:srgbClr val="FF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rPr>
              <a:t>MDP</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和动态规划</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值函数估计</a:t>
            </a:r>
            <a:endParaRPr kumimoji="0" lang="en-US" sz="18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无模型控制方法</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规划与学习</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参数化的值函数和策略</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深度强化学习价值方法</a:t>
            </a:r>
            <a:endParaRPr lang="en-US"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深度强化学习策略方法</a:t>
            </a:r>
            <a:endParaRPr lang="en-US" altLang="zh-CN" sz="2400" dirty="0">
              <a:solidFill>
                <a:srgbClr val="000000"/>
              </a:solidFill>
              <a:ea typeface="阿里巴巴普惠体 R" panose="00020600040101010101"/>
            </a:endParaRPr>
          </a:p>
        </p:txBody>
      </p:sp>
      <p:sp>
        <p:nvSpPr>
          <p:cNvPr id="14" name="内容占位符 4">
            <a:extLst>
              <a:ext uri="{FF2B5EF4-FFF2-40B4-BE49-F238E27FC236}">
                <a16:creationId xmlns:a16="http://schemas.microsoft.com/office/drawing/2014/main" id="{6D3298F2-5082-4464-B494-69D8F2C400B7}"/>
              </a:ext>
            </a:extLst>
          </p:cNvPr>
          <p:cNvSpPr txBox="1">
            <a:spLocks/>
          </p:cNvSpPr>
          <p:nvPr/>
        </p:nvSpPr>
        <p:spPr>
          <a:xfrm>
            <a:off x="4629150" y="2161303"/>
            <a:ext cx="4190510" cy="389325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2400" dirty="0">
                <a:solidFill>
                  <a:srgbClr val="000000"/>
                </a:solidFill>
                <a:ea typeface="阿里巴巴普惠体 R" panose="00020600040101010101"/>
              </a:rPr>
              <a:t>  9. </a:t>
            </a:r>
            <a:r>
              <a:rPr lang="zh-CN" altLang="en-US" sz="2400" dirty="0">
                <a:solidFill>
                  <a:srgbClr val="000000"/>
                </a:solidFill>
                <a:ea typeface="阿里巴巴普惠体 R" panose="00020600040101010101"/>
              </a:rPr>
              <a:t>基于模型的深度强化学习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10. </a:t>
            </a:r>
            <a:r>
              <a:rPr lang="zh-CN" altLang="en-US" sz="2400" dirty="0">
                <a:solidFill>
                  <a:srgbClr val="000000"/>
                </a:solidFill>
                <a:ea typeface="阿里巴巴普惠体 R" panose="00020600040101010101"/>
              </a:rPr>
              <a:t>模仿学习</a:t>
            </a:r>
            <a:endParaRPr lang="en-US" altLang="zh-CN" sz="2400" dirty="0">
              <a:solidFill>
                <a:srgbClr val="000000"/>
              </a:solidFill>
              <a:ea typeface="阿里巴巴普惠体 R" panose="00020600040101010101"/>
            </a:endParaRPr>
          </a:p>
          <a:p>
            <a:pPr marL="0" indent="0">
              <a:buNone/>
              <a:defRPr/>
            </a:pPr>
            <a:r>
              <a:rPr lang="en-US" altLang="zh-CN" sz="2400" dirty="0">
                <a:solidFill>
                  <a:srgbClr val="000000"/>
                </a:solidFill>
                <a:ea typeface="阿里巴巴普惠体 R" panose="00020600040101010101"/>
              </a:rPr>
              <a:t>11. </a:t>
            </a:r>
            <a:r>
              <a:rPr lang="zh-CN" altLang="en-US" sz="2400" dirty="0">
                <a:solidFill>
                  <a:srgbClr val="000000"/>
                </a:solidFill>
                <a:ea typeface="阿里巴巴普惠体 R" panose="00020600040101010101"/>
              </a:rPr>
              <a:t>离线强化学习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12. </a:t>
            </a:r>
            <a:r>
              <a:rPr lang="zh-CN" altLang="en-US" sz="2400" dirty="0">
                <a:solidFill>
                  <a:srgbClr val="000000"/>
                </a:solidFill>
                <a:ea typeface="阿里巴巴普惠体 R" panose="00020600040101010101"/>
              </a:rPr>
              <a:t>参数化动作空间</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13. </a:t>
            </a:r>
            <a:r>
              <a:rPr lang="zh-CN" altLang="en-US" sz="2400" dirty="0">
                <a:solidFill>
                  <a:srgbClr val="000000"/>
                </a:solidFill>
                <a:ea typeface="阿里巴巴普惠体 R" panose="00020600040101010101"/>
              </a:rPr>
              <a:t>目标导向的强化学习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14. </a:t>
            </a:r>
            <a:r>
              <a:rPr lang="zh-CN" altLang="en-US" sz="2400" dirty="0">
                <a:solidFill>
                  <a:srgbClr val="000000"/>
                </a:solidFill>
                <a:ea typeface="阿里巴巴普惠体 R" panose="00020600040101010101"/>
              </a:rPr>
              <a:t>多智能体强化学习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15.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强化学习大模型</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16.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技术交流与回顾</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p:txBody>
      </p:sp>
      <p:sp>
        <p:nvSpPr>
          <p:cNvPr id="15" name="矩形 14">
            <a:extLst>
              <a:ext uri="{FF2B5EF4-FFF2-40B4-BE49-F238E27FC236}">
                <a16:creationId xmlns:a16="http://schemas.microsoft.com/office/drawing/2014/main" id="{7922843E-8B2C-474B-B4E6-1BF440AA651B}"/>
              </a:ext>
            </a:extLst>
          </p:cNvPr>
          <p:cNvSpPr/>
          <p:nvPr/>
        </p:nvSpPr>
        <p:spPr>
          <a:xfrm>
            <a:off x="902675" y="1397001"/>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强化学习基础部分</a:t>
            </a:r>
          </a:p>
        </p:txBody>
      </p:sp>
      <p:sp>
        <p:nvSpPr>
          <p:cNvPr id="16" name="矩形 15">
            <a:extLst>
              <a:ext uri="{FF2B5EF4-FFF2-40B4-BE49-F238E27FC236}">
                <a16:creationId xmlns:a16="http://schemas.microsoft.com/office/drawing/2014/main" id="{90C5F941-010B-4E6A-B42B-E0A68B592CA6}"/>
              </a:ext>
            </a:extLst>
          </p:cNvPr>
          <p:cNvSpPr/>
          <p:nvPr/>
        </p:nvSpPr>
        <p:spPr>
          <a:xfrm>
            <a:off x="5400966" y="1397001"/>
            <a:ext cx="264687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强化学习前沿部分</a:t>
            </a:r>
          </a:p>
        </p:txBody>
      </p:sp>
    </p:spTree>
    <p:extLst>
      <p:ext uri="{BB962C8B-B14F-4D97-AF65-F5344CB8AC3E}">
        <p14:creationId xmlns:p14="http://schemas.microsoft.com/office/powerpoint/2010/main" val="26381212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spid="_x0000_s2064"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3"/>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强化学习技术概览</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166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0.3|2|53.9|1.6"/>
</p:tagLst>
</file>

<file path=ppt/tags/tag11.xml><?xml version="1.0" encoding="utf-8"?>
<p:tagLst xmlns:a="http://schemas.openxmlformats.org/drawingml/2006/main" xmlns:r="http://schemas.openxmlformats.org/officeDocument/2006/relationships" xmlns:p="http://schemas.openxmlformats.org/presentationml/2006/main">
  <p:tag name="TIMING" val="|22.3|8.6|44.4|80.3|1.2"/>
</p:tagLst>
</file>

<file path=ppt/tags/tag12.xml><?xml version="1.0" encoding="utf-8"?>
<p:tagLst xmlns:a="http://schemas.openxmlformats.org/drawingml/2006/main" xmlns:r="http://schemas.openxmlformats.org/officeDocument/2006/relationships" xmlns:p="http://schemas.openxmlformats.org/presentationml/2006/main">
  <p:tag name="TIMING" val="|47.3|105.8|1.3"/>
</p:tagLst>
</file>

<file path=ppt/tags/tag13.xml><?xml version="1.0" encoding="utf-8"?>
<p:tagLst xmlns:a="http://schemas.openxmlformats.org/drawingml/2006/main" xmlns:r="http://schemas.openxmlformats.org/officeDocument/2006/relationships" xmlns:p="http://schemas.openxmlformats.org/presentationml/2006/main">
  <p:tag name="TIMING" val="|100.9"/>
</p:tagLst>
</file>

<file path=ppt/tags/tag14.xml><?xml version="1.0" encoding="utf-8"?>
<p:tagLst xmlns:a="http://schemas.openxmlformats.org/drawingml/2006/main" xmlns:r="http://schemas.openxmlformats.org/officeDocument/2006/relationships" xmlns:p="http://schemas.openxmlformats.org/presentationml/2006/main">
  <p:tag name="TIMING" val="|83.2|11.9"/>
</p:tagLst>
</file>

<file path=ppt/tags/tag15.xml><?xml version="1.0" encoding="utf-8"?>
<p:tagLst xmlns:a="http://schemas.openxmlformats.org/drawingml/2006/main" xmlns:r="http://schemas.openxmlformats.org/officeDocument/2006/relationships" xmlns:p="http://schemas.openxmlformats.org/presentationml/2006/main">
  <p:tag name="TIMING" val="|23.5|28.8"/>
</p:tagLst>
</file>

<file path=ppt/tags/tag16.xml><?xml version="1.0" encoding="utf-8"?>
<p:tagLst xmlns:a="http://schemas.openxmlformats.org/drawingml/2006/main" xmlns:r="http://schemas.openxmlformats.org/officeDocument/2006/relationships" xmlns:p="http://schemas.openxmlformats.org/presentationml/2006/main">
  <p:tag name="TIMING" val="|19.8|22.7"/>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12|95.9"/>
</p:tagLst>
</file>

<file path=ppt/tags/tag6.xml><?xml version="1.0" encoding="utf-8"?>
<p:tagLst xmlns:a="http://schemas.openxmlformats.org/drawingml/2006/main" xmlns:r="http://schemas.openxmlformats.org/officeDocument/2006/relationships" xmlns:p="http://schemas.openxmlformats.org/presentationml/2006/main">
  <p:tag name="TIMING" val="|22.5|0.4|25.9|0.5"/>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IMING" val="|78.7|19|15.9|1.2"/>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6492</TotalTime>
  <Words>4868</Words>
  <Application>Microsoft Office PowerPoint</Application>
  <PresentationFormat>全屏显示(4:3)</PresentationFormat>
  <Paragraphs>777</Paragraphs>
  <Slides>75</Slides>
  <Notes>10</Notes>
  <HiddenSlides>0</HiddenSlides>
  <MMClips>1</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75</vt:i4>
      </vt:variant>
    </vt:vector>
  </HeadingPairs>
  <TitlesOfParts>
    <vt:vector size="91" baseType="lpstr">
      <vt:lpstr>Alibaba PuHuiTi</vt:lpstr>
      <vt:lpstr>Alibaba PuHuiTi Medium</vt:lpstr>
      <vt:lpstr>NexusSans</vt:lpstr>
      <vt:lpstr>阿里巴巴普惠体 B</vt:lpstr>
      <vt:lpstr>阿里巴巴普惠体 L</vt:lpstr>
      <vt:lpstr>阿里巴巴普惠体 R</vt:lpstr>
      <vt:lpstr>Microsoft YaHei</vt:lpstr>
      <vt:lpstr>Arial</vt:lpstr>
      <vt:lpstr>Calibri</vt:lpstr>
      <vt:lpstr>Calibri Light</vt:lpstr>
      <vt:lpstr>Cambria Math</vt:lpstr>
      <vt:lpstr>Wingdings</vt:lpstr>
      <vt:lpstr>主题5</vt:lpstr>
      <vt:lpstr>Office 主题</vt:lpstr>
      <vt:lpstr>1_主题5</vt:lpstr>
      <vt:lpstr>think-cell Slide</vt:lpstr>
      <vt:lpstr>PowerPoint 演示文稿</vt:lpstr>
      <vt:lpstr>PowerPoint 演示文稿</vt:lpstr>
      <vt:lpstr>课程大纲</vt:lpstr>
      <vt:lpstr>课程参考材料</vt:lpstr>
      <vt:lpstr>课程评分机制</vt:lpstr>
      <vt:lpstr>本课程辅助学习平台1: 伯禹ElitesAI强化学习课程</vt:lpstr>
      <vt:lpstr>本课程辅助学习平台2: 《动手学强化学习》</vt:lpstr>
      <vt:lpstr>课程大纲</vt:lpstr>
      <vt:lpstr>PowerPoint 演示文稿</vt:lpstr>
      <vt:lpstr>两种人工智能任务类型</vt:lpstr>
      <vt:lpstr>决策和预测的不同</vt:lpstr>
      <vt:lpstr>序贯决策（Sequential Decision Making）</vt:lpstr>
      <vt:lpstr>强化学习应用案例：无人驾驶小车</vt:lpstr>
      <vt:lpstr>主要内容</vt:lpstr>
      <vt:lpstr>强化学习定义</vt:lpstr>
      <vt:lpstr>强化学习交互过程</vt:lpstr>
      <vt:lpstr>在与动态环境的交互中学习</vt:lpstr>
      <vt:lpstr>强化学习系统要素</vt:lpstr>
      <vt:lpstr>强化学习系统要素</vt:lpstr>
      <vt:lpstr>强化学习系统要素</vt:lpstr>
      <vt:lpstr>强化学习系统要素</vt:lpstr>
      <vt:lpstr>举例：迷宫</vt:lpstr>
      <vt:lpstr>举例：迷宫</vt:lpstr>
      <vt:lpstr>举例：迷宫</vt:lpstr>
      <vt:lpstr>举例：迷宫</vt:lpstr>
      <vt:lpstr>举例：Atari游戏</vt:lpstr>
      <vt:lpstr>强化学习的方法分类</vt:lpstr>
      <vt:lpstr>价值和策略近似</vt:lpstr>
      <vt:lpstr>深度强化学习的崛起</vt:lpstr>
      <vt:lpstr>深度强化学习</vt:lpstr>
      <vt:lpstr>端到端强化学习</vt:lpstr>
      <vt:lpstr>深度强化学习趋势</vt:lpstr>
      <vt:lpstr>深度强化学习带来的关键变化</vt:lpstr>
      <vt:lpstr>深度Q网络（DQN）</vt:lpstr>
      <vt:lpstr>目标网络</vt:lpstr>
      <vt:lpstr>在 Atari 环境中的实验结果</vt:lpstr>
      <vt:lpstr>深度强化学习的研究前沿</vt:lpstr>
      <vt:lpstr>基于模拟模型的强化学习(Model-based RL)</vt:lpstr>
      <vt:lpstr>基于模拟模型的强化学习(Model-based RL)</vt:lpstr>
      <vt:lpstr>目标策动的强化学习(Goal-oriented RL)</vt:lpstr>
      <vt:lpstr>目标策动的强化学习(Goal-oriented RL)</vt:lpstr>
      <vt:lpstr>模仿学习(Imitation Learning)</vt:lpstr>
      <vt:lpstr>模仿学习(Imitation Learning)</vt:lpstr>
      <vt:lpstr>多智能体强化学习(Multi-agent RL)</vt:lpstr>
      <vt:lpstr>多智能体强化学习(Multi-agent RL)</vt:lpstr>
      <vt:lpstr>强化学习的落地场景</vt:lpstr>
      <vt:lpstr>总结强化学习技术发展与落地挑战</vt:lpstr>
      <vt:lpstr>课程大纲</vt:lpstr>
      <vt:lpstr>PowerPoint 演示文稿</vt:lpstr>
      <vt:lpstr>PowerPoint 演示文稿</vt:lpstr>
      <vt:lpstr>探索与利用</vt:lpstr>
      <vt:lpstr>序列决策任务中的一个基本问题</vt:lpstr>
      <vt:lpstr>序列决策任务中的一个基本问题</vt:lpstr>
      <vt:lpstr>一个例子</vt:lpstr>
      <vt:lpstr>策略探索的一些原则</vt:lpstr>
      <vt:lpstr>多臂老虎机</vt:lpstr>
      <vt:lpstr>多臂老虎机</vt:lpstr>
      <vt:lpstr>收益估计</vt:lpstr>
      <vt:lpstr>算法：多臂老虎机</vt:lpstr>
      <vt:lpstr>Regret函数</vt:lpstr>
      <vt:lpstr>Regret函数</vt:lpstr>
      <vt:lpstr>贪心策略和 ϵ-greedy 策略</vt:lpstr>
      <vt:lpstr>衰减贪心策略</vt:lpstr>
      <vt:lpstr>不同 ϵ-greedy 策略对比：Total Regret</vt:lpstr>
      <vt:lpstr>不同 ϵ-greedy 策略对比：平均收益</vt:lpstr>
      <vt:lpstr>乐观初始化</vt:lpstr>
      <vt:lpstr>显式地考虑动作的价值分布</vt:lpstr>
      <vt:lpstr>基于不确定性测度</vt:lpstr>
      <vt:lpstr>UCB：上置信界</vt:lpstr>
      <vt:lpstr>Thompson Sampling方法</vt:lpstr>
      <vt:lpstr>Thompson Sampling方法</vt:lpstr>
      <vt:lpstr>Thompson Sampling和UCB的实验对比</vt:lpstr>
      <vt:lpstr>Thompson Sampling和UCB的实验对比</vt:lpstr>
      <vt:lpstr>探索与利用总结</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1-强化学习简介</dc:title>
  <dc:creator>Weinan Zhang</dc:creator>
  <cp:lastModifiedBy>Zhang Weinan</cp:lastModifiedBy>
  <cp:revision>230</cp:revision>
  <cp:lastPrinted>2021-03-03T13:43:25Z</cp:lastPrinted>
  <dcterms:created xsi:type="dcterms:W3CDTF">2019-04-27T16:00:00Z</dcterms:created>
  <dcterms:modified xsi:type="dcterms:W3CDTF">2022-05-16T09:53:26Z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